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notesSlides/notesSlide29.xml" ContentType="application/vnd.openxmlformats-officedocument.presentationml.notesSlide+xml"/>
  <Override PartName="/ppt/tags/tag32.xml" ContentType="application/vnd.openxmlformats-officedocument.presentationml.tags+xml"/>
  <Override PartName="/ppt/notesSlides/notesSlide30.xml" ContentType="application/vnd.openxmlformats-officedocument.presentationml.notesSlide+xml"/>
  <Override PartName="/ppt/tags/tag33.xml" ContentType="application/vnd.openxmlformats-officedocument.presentationml.tags+xml"/>
  <Override PartName="/ppt/notesSlides/notesSlide31.xml" ContentType="application/vnd.openxmlformats-officedocument.presentationml.notesSlide+xml"/>
  <Override PartName="/ppt/tags/tag34.xml" ContentType="application/vnd.openxmlformats-officedocument.presentationml.tags+xml"/>
  <Override PartName="/ppt/notesSlides/notesSlide32.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notesSlides/notesSlide33.xml" ContentType="application/vnd.openxmlformats-officedocument.presentationml.notesSlide+xml"/>
  <Override PartName="/ppt/tags/tag37.xml" ContentType="application/vnd.openxmlformats-officedocument.presentationml.tags+xml"/>
  <Override PartName="/ppt/notesSlides/notesSlide34.xml" ContentType="application/vnd.openxmlformats-officedocument.presentationml.notesSlide+xml"/>
  <Override PartName="/ppt/tags/tag38.xml" ContentType="application/vnd.openxmlformats-officedocument.presentationml.tags+xml"/>
  <Override PartName="/ppt/notesSlides/notesSlide35.xml" ContentType="application/vnd.openxmlformats-officedocument.presentationml.notesSlide+xml"/>
  <Override PartName="/ppt/tags/tag39.xml" ContentType="application/vnd.openxmlformats-officedocument.presentationml.tags+xml"/>
  <Override PartName="/ppt/notesSlides/notesSlide36.xml" ContentType="application/vnd.openxmlformats-officedocument.presentationml.notesSlide+xml"/>
  <Override PartName="/ppt/tags/tag40.xml" ContentType="application/vnd.openxmlformats-officedocument.presentationml.tags+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4"/>
  </p:notesMasterIdLst>
  <p:handoutMasterIdLst>
    <p:handoutMasterId r:id="rId45"/>
  </p:handoutMasterIdLst>
  <p:sldIdLst>
    <p:sldId id="284" r:id="rId5"/>
    <p:sldId id="331" r:id="rId6"/>
    <p:sldId id="285" r:id="rId7"/>
    <p:sldId id="286" r:id="rId8"/>
    <p:sldId id="298" r:id="rId9"/>
    <p:sldId id="261" r:id="rId10"/>
    <p:sldId id="260" r:id="rId11"/>
    <p:sldId id="299" r:id="rId12"/>
    <p:sldId id="300" r:id="rId13"/>
    <p:sldId id="301" r:id="rId14"/>
    <p:sldId id="302" r:id="rId15"/>
    <p:sldId id="303" r:id="rId16"/>
    <p:sldId id="304" r:id="rId17"/>
    <p:sldId id="305" r:id="rId18"/>
    <p:sldId id="307" r:id="rId19"/>
    <p:sldId id="330" r:id="rId20"/>
    <p:sldId id="306" r:id="rId21"/>
    <p:sldId id="308" r:id="rId22"/>
    <p:sldId id="323" r:id="rId23"/>
    <p:sldId id="315" r:id="rId24"/>
    <p:sldId id="310" r:id="rId25"/>
    <p:sldId id="317" r:id="rId26"/>
    <p:sldId id="277" r:id="rId27"/>
    <p:sldId id="318" r:id="rId28"/>
    <p:sldId id="320" r:id="rId29"/>
    <p:sldId id="319" r:id="rId30"/>
    <p:sldId id="321" r:id="rId31"/>
    <p:sldId id="322" r:id="rId32"/>
    <p:sldId id="312" r:id="rId33"/>
    <p:sldId id="311" r:id="rId34"/>
    <p:sldId id="324" r:id="rId35"/>
    <p:sldId id="325" r:id="rId36"/>
    <p:sldId id="326" r:id="rId37"/>
    <p:sldId id="314" r:id="rId38"/>
    <p:sldId id="313" r:id="rId39"/>
    <p:sldId id="329" r:id="rId40"/>
    <p:sldId id="328" r:id="rId41"/>
    <p:sldId id="280" r:id="rId42"/>
    <p:sldId id="282" r:id="rId43"/>
  </p:sldIdLst>
  <p:sldSz cx="12192000" cy="6858000"/>
  <p:notesSz cx="6858000" cy="9144000"/>
  <p:custDataLst>
    <p:tags r:id="rId4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B2EBF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271" autoAdjust="0"/>
    <p:restoredTop sz="78026" autoAdjust="0"/>
  </p:normalViewPr>
  <p:slideViewPr>
    <p:cSldViewPr snapToGrid="0" snapToObjects="1">
      <p:cViewPr varScale="1">
        <p:scale>
          <a:sx n="52" d="100"/>
          <a:sy n="52" d="100"/>
        </p:scale>
        <p:origin x="1372" y="48"/>
      </p:cViewPr>
      <p:guideLst/>
    </p:cSldViewPr>
  </p:slideViewPr>
  <p:outlineViewPr>
    <p:cViewPr>
      <p:scale>
        <a:sx n="33" d="100"/>
        <a:sy n="33" d="100"/>
      </p:scale>
      <p:origin x="0" y="0"/>
    </p:cViewPr>
  </p:outlineViewPr>
  <p:notesTextViewPr>
    <p:cViewPr>
      <p:scale>
        <a:sx n="75" d="100"/>
        <a:sy n="75" d="100"/>
      </p:scale>
      <p:origin x="0" y="0"/>
    </p:cViewPr>
  </p:notesTextViewPr>
  <p:notesViewPr>
    <p:cSldViewPr snapToGrid="0" snapToObjects="1">
      <p:cViewPr varScale="1">
        <p:scale>
          <a:sx n="80" d="100"/>
          <a:sy n="80" d="100"/>
        </p:scale>
        <p:origin x="3456"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gs" Target="tags/tag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8D5416-FA77-8D41-ADC9-39DCF9A5528F}" type="datetimeFigureOut">
              <a:rPr lang="en-US" smtClean="0"/>
              <a:t>10/22/2021</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B294E6-BC63-7A44-BF02-D11FAA3BF2A5}" type="slidenum">
              <a:rPr lang="en-US" smtClean="0"/>
              <a:t>‹#›</a:t>
            </a:fld>
            <a:endParaRPr lang="en-US" dirty="0"/>
          </a:p>
        </p:txBody>
      </p:sp>
    </p:spTree>
    <p:extLst>
      <p:ext uri="{BB962C8B-B14F-4D97-AF65-F5344CB8AC3E}">
        <p14:creationId xmlns:p14="http://schemas.microsoft.com/office/powerpoint/2010/main" val="8556169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6301AE-8A0C-0049-9F09-669383DB1895}" type="datetimeFigureOut">
              <a:rPr lang="en-US" smtClean="0"/>
              <a:t>10/22/2021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D781B2-0595-5149-84E6-E35E64B9C0DC}" type="slidenum">
              <a:rPr lang="en-US" smtClean="0"/>
              <a:t>‹#›</a:t>
            </a:fld>
            <a:endParaRPr lang="en-US" dirty="0"/>
          </a:p>
        </p:txBody>
      </p:sp>
    </p:spTree>
    <p:extLst>
      <p:ext uri="{BB962C8B-B14F-4D97-AF65-F5344CB8AC3E}">
        <p14:creationId xmlns:p14="http://schemas.microsoft.com/office/powerpoint/2010/main" val="6327714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DD781B2-0595-5149-84E6-E35E64B9C0DC}" type="slidenum">
              <a:rPr lang="en-US" smtClean="0"/>
              <a:t>1</a:t>
            </a:fld>
            <a:endParaRPr lang="en-US" dirty="0"/>
          </a:p>
        </p:txBody>
      </p:sp>
    </p:spTree>
    <p:extLst>
      <p:ext uri="{BB962C8B-B14F-4D97-AF65-F5344CB8AC3E}">
        <p14:creationId xmlns:p14="http://schemas.microsoft.com/office/powerpoint/2010/main" val="29414508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begin now with making sure we all have the same understanding of DCX.</a:t>
            </a:r>
          </a:p>
        </p:txBody>
      </p:sp>
      <p:sp>
        <p:nvSpPr>
          <p:cNvPr id="4" name="Slide Number Placeholder 3"/>
          <p:cNvSpPr>
            <a:spLocks noGrp="1"/>
          </p:cNvSpPr>
          <p:nvPr>
            <p:ph type="sldNum" sz="quarter" idx="5"/>
          </p:nvPr>
        </p:nvSpPr>
        <p:spPr/>
        <p:txBody>
          <a:bodyPr/>
          <a:lstStyle/>
          <a:p>
            <a:fld id="{4DD781B2-0595-5149-84E6-E35E64B9C0DC}" type="slidenum">
              <a:rPr lang="en-US" smtClean="0"/>
              <a:t>10</a:t>
            </a:fld>
            <a:endParaRPr lang="en-US" dirty="0"/>
          </a:p>
        </p:txBody>
      </p:sp>
    </p:spTree>
    <p:extLst>
      <p:ext uri="{BB962C8B-B14F-4D97-AF65-F5344CB8AC3E}">
        <p14:creationId xmlns:p14="http://schemas.microsoft.com/office/powerpoint/2010/main" val="5490917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definition of DCX is really quite simple – the sum total of all the online interactions a customer has with your brand. This may start with your company website but might also include mobile apps, chat, email, social media, text messaging, and any other channels where the customer touchpoint is virtual. </a:t>
            </a:r>
          </a:p>
        </p:txBody>
      </p:sp>
      <p:sp>
        <p:nvSpPr>
          <p:cNvPr id="4" name="Slide Number Placeholder 3"/>
          <p:cNvSpPr>
            <a:spLocks noGrp="1"/>
          </p:cNvSpPr>
          <p:nvPr>
            <p:ph type="sldNum" sz="quarter" idx="5"/>
          </p:nvPr>
        </p:nvSpPr>
        <p:spPr/>
        <p:txBody>
          <a:bodyPr/>
          <a:lstStyle/>
          <a:p>
            <a:fld id="{4DD781B2-0595-5149-84E6-E35E64B9C0DC}" type="slidenum">
              <a:rPr lang="en-US" smtClean="0"/>
              <a:t>11</a:t>
            </a:fld>
            <a:endParaRPr lang="en-US" dirty="0"/>
          </a:p>
        </p:txBody>
      </p:sp>
    </p:spTree>
    <p:extLst>
      <p:ext uri="{BB962C8B-B14F-4D97-AF65-F5344CB8AC3E}">
        <p14:creationId xmlns:p14="http://schemas.microsoft.com/office/powerpoint/2010/main" val="14814548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are wondering how digital customer experience fits with customer experience, envision them as two nesting dolls. DCX is the slightly smaller doll that fits within the larger doll of CX which includes all of your customer touchpoints, including store and other interactions in the physical world. DCX includes all of the elements important to a good CX journey (empathy, human connection, trust, etc.) are also important to DCX, but in their online expressions.</a:t>
            </a:r>
          </a:p>
          <a:p>
            <a:endParaRPr lang="en-US" dirty="0"/>
          </a:p>
          <a:p>
            <a:r>
              <a:rPr lang="en-US" dirty="0"/>
              <a:t>It is important to remember that while we might differentiate between CX and DCX, customers don’t think in these terms. For them, whether the interaction is physical or virtual, offline or online, it is all the same to them. It’s all one experience with your brand.</a:t>
            </a:r>
          </a:p>
        </p:txBody>
      </p:sp>
      <p:sp>
        <p:nvSpPr>
          <p:cNvPr id="4" name="Slide Number Placeholder 3"/>
          <p:cNvSpPr>
            <a:spLocks noGrp="1"/>
          </p:cNvSpPr>
          <p:nvPr>
            <p:ph type="sldNum" sz="quarter" idx="5"/>
          </p:nvPr>
        </p:nvSpPr>
        <p:spPr/>
        <p:txBody>
          <a:bodyPr/>
          <a:lstStyle/>
          <a:p>
            <a:fld id="{4DD781B2-0595-5149-84E6-E35E64B9C0DC}" type="slidenum">
              <a:rPr lang="en-US" smtClean="0"/>
              <a:t>12</a:t>
            </a:fld>
            <a:endParaRPr lang="en-US" dirty="0"/>
          </a:p>
        </p:txBody>
      </p:sp>
    </p:spTree>
    <p:extLst>
      <p:ext uri="{BB962C8B-B14F-4D97-AF65-F5344CB8AC3E}">
        <p14:creationId xmlns:p14="http://schemas.microsoft.com/office/powerpoint/2010/main" val="16266899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referenced early, there are three fundamental ingredients to good digital customer experiences: Success, Effort, and Emotion. Obviously the first two impact the third. And which is most important? &lt;pause&gt; #3 – Emotion. Emotion has a far bigger effect on whether the customer will continue doing business with your company, but it is often the thing we pay least attention to. It’s a little harder to measure than success and effort, but it’s far more influential.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Digital customer experience management focuses on being aware of the digital touchpoints you share with your customers across platforms and continually improving the experience your customers have within and in-between those touchpoints.</a:t>
            </a:r>
          </a:p>
          <a:p>
            <a:endParaRPr lang="en-US" dirty="0"/>
          </a:p>
        </p:txBody>
      </p:sp>
      <p:sp>
        <p:nvSpPr>
          <p:cNvPr id="4" name="Slide Number Placeholder 3"/>
          <p:cNvSpPr>
            <a:spLocks noGrp="1"/>
          </p:cNvSpPr>
          <p:nvPr>
            <p:ph type="sldNum" sz="quarter" idx="5"/>
          </p:nvPr>
        </p:nvSpPr>
        <p:spPr/>
        <p:txBody>
          <a:bodyPr/>
          <a:lstStyle/>
          <a:p>
            <a:fld id="{4DD781B2-0595-5149-84E6-E35E64B9C0DC}" type="slidenum">
              <a:rPr lang="en-US" smtClean="0"/>
              <a:t>13</a:t>
            </a:fld>
            <a:endParaRPr lang="en-US" dirty="0"/>
          </a:p>
        </p:txBody>
      </p:sp>
    </p:spTree>
    <p:extLst>
      <p:ext uri="{BB962C8B-B14F-4D97-AF65-F5344CB8AC3E}">
        <p14:creationId xmlns:p14="http://schemas.microsoft.com/office/powerpoint/2010/main" val="17743025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Experiences that spark powerful emotions shape buying patterns and brand loyalty, as seen in these statistics. As the move toward an all-digital world accelerates, the majority of customer experiences will be delivered through online channels, where it’s more difficult to gauge sentiment and interpret reactions. </a:t>
            </a:r>
          </a:p>
        </p:txBody>
      </p:sp>
      <p:sp>
        <p:nvSpPr>
          <p:cNvPr id="4" name="Slide Number Placeholder 3"/>
          <p:cNvSpPr>
            <a:spLocks noGrp="1"/>
          </p:cNvSpPr>
          <p:nvPr>
            <p:ph type="sldNum" sz="quarter" idx="5"/>
          </p:nvPr>
        </p:nvSpPr>
        <p:spPr/>
        <p:txBody>
          <a:bodyPr/>
          <a:lstStyle/>
          <a:p>
            <a:fld id="{4DD781B2-0595-5149-84E6-E35E64B9C0DC}" type="slidenum">
              <a:rPr lang="en-US" smtClean="0"/>
              <a:t>14</a:t>
            </a:fld>
            <a:endParaRPr lang="en-US" dirty="0"/>
          </a:p>
        </p:txBody>
      </p:sp>
    </p:spTree>
    <p:extLst>
      <p:ext uri="{BB962C8B-B14F-4D97-AF65-F5344CB8AC3E}">
        <p14:creationId xmlns:p14="http://schemas.microsoft.com/office/powerpoint/2010/main" val="24703231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here are a few stats to support why digital matters. Even in-store, multi-channel customers spent 4% more than single-channel customers For every additional channel they use, customers spend more money. </a:t>
            </a:r>
          </a:p>
          <a:p>
            <a:endParaRPr lang="en-US" dirty="0"/>
          </a:p>
          <a:p>
            <a:r>
              <a:rPr lang="en-US" dirty="0"/>
              <a:t>To stay ahead of the curve and reap the rewards, you will need a deliberate strategy for measuring and improving digital customer experiences. </a:t>
            </a:r>
          </a:p>
          <a:p>
            <a:endParaRPr lang="en-US" dirty="0"/>
          </a:p>
          <a:p>
            <a:r>
              <a:rPr lang="en-US" dirty="0"/>
              <a:t>The perception of customer service is quickly changing. While they were once viewed as a cost center, contact centers are increasingly being seen as a value-add for those brands that invest in a digital strategy and staff to empower every employee to deliver consistently satisfying service and information across channels. </a:t>
            </a:r>
          </a:p>
        </p:txBody>
      </p:sp>
      <p:sp>
        <p:nvSpPr>
          <p:cNvPr id="4" name="Slide Number Placeholder 3"/>
          <p:cNvSpPr>
            <a:spLocks noGrp="1"/>
          </p:cNvSpPr>
          <p:nvPr>
            <p:ph type="sldNum" sz="quarter" idx="5"/>
          </p:nvPr>
        </p:nvSpPr>
        <p:spPr/>
        <p:txBody>
          <a:bodyPr/>
          <a:lstStyle/>
          <a:p>
            <a:fld id="{4DD781B2-0595-5149-84E6-E35E64B9C0DC}" type="slidenum">
              <a:rPr lang="en-US" smtClean="0"/>
              <a:t>15</a:t>
            </a:fld>
            <a:endParaRPr lang="en-US" dirty="0"/>
          </a:p>
        </p:txBody>
      </p:sp>
    </p:spTree>
    <p:extLst>
      <p:ext uri="{BB962C8B-B14F-4D97-AF65-F5344CB8AC3E}">
        <p14:creationId xmlns:p14="http://schemas.microsoft.com/office/powerpoint/2010/main" val="39734419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Activity</a:t>
            </a:r>
            <a:endParaRPr lang="en-US" b="0" dirty="0"/>
          </a:p>
          <a:p>
            <a:r>
              <a:rPr lang="en-US" b="0" dirty="0"/>
              <a:t>If training in person, just have people pair up with someone near them and quickly answer the question.</a:t>
            </a:r>
          </a:p>
          <a:p>
            <a:endParaRPr lang="en-US" b="0" dirty="0"/>
          </a:p>
          <a:p>
            <a:r>
              <a:rPr lang="en-US" b="0" dirty="0"/>
              <a:t>If training virtually, have people respond in chat. You should acknowledge what people have written but do not do a lot of commenting.</a:t>
            </a:r>
          </a:p>
          <a:p>
            <a:endParaRPr lang="en-US" b="0" dirty="0"/>
          </a:p>
          <a:p>
            <a:r>
              <a:rPr lang="en-US" b="0" dirty="0"/>
              <a:t>This should be a short 30-60 seconds pause for participants to reflect for a moment before going on. </a:t>
            </a:r>
            <a:endParaRPr lang="en-US" b="1" dirty="0"/>
          </a:p>
        </p:txBody>
      </p:sp>
      <p:sp>
        <p:nvSpPr>
          <p:cNvPr id="4" name="Slide Number Placeholder 3"/>
          <p:cNvSpPr>
            <a:spLocks noGrp="1"/>
          </p:cNvSpPr>
          <p:nvPr>
            <p:ph type="sldNum" sz="quarter" idx="5"/>
          </p:nvPr>
        </p:nvSpPr>
        <p:spPr/>
        <p:txBody>
          <a:bodyPr/>
          <a:lstStyle/>
          <a:p>
            <a:fld id="{4DD781B2-0595-5149-84E6-E35E64B9C0DC}" type="slidenum">
              <a:rPr lang="en-US" smtClean="0"/>
              <a:t>16</a:t>
            </a:fld>
            <a:endParaRPr lang="en-US" dirty="0"/>
          </a:p>
        </p:txBody>
      </p:sp>
    </p:spTree>
    <p:extLst>
      <p:ext uri="{BB962C8B-B14F-4D97-AF65-F5344CB8AC3E}">
        <p14:creationId xmlns:p14="http://schemas.microsoft.com/office/powerpoint/2010/main" val="7825445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look at ingredients for creating an effective strategy for DCX.</a:t>
            </a:r>
          </a:p>
        </p:txBody>
      </p:sp>
      <p:sp>
        <p:nvSpPr>
          <p:cNvPr id="4" name="Slide Number Placeholder 3"/>
          <p:cNvSpPr>
            <a:spLocks noGrp="1"/>
          </p:cNvSpPr>
          <p:nvPr>
            <p:ph type="sldNum" sz="quarter" idx="5"/>
          </p:nvPr>
        </p:nvSpPr>
        <p:spPr/>
        <p:txBody>
          <a:bodyPr/>
          <a:lstStyle/>
          <a:p>
            <a:fld id="{4DD781B2-0595-5149-84E6-E35E64B9C0DC}" type="slidenum">
              <a:rPr lang="en-US" smtClean="0"/>
              <a:t>17</a:t>
            </a:fld>
            <a:endParaRPr lang="en-US" dirty="0"/>
          </a:p>
        </p:txBody>
      </p:sp>
    </p:spTree>
    <p:extLst>
      <p:ext uri="{BB962C8B-B14F-4D97-AF65-F5344CB8AC3E}">
        <p14:creationId xmlns:p14="http://schemas.microsoft.com/office/powerpoint/2010/main" val="40741950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a full digital strategy can be quite complex, here </a:t>
            </a:r>
            <a:r>
              <a:rPr lang="en-US"/>
              <a:t>are five </a:t>
            </a:r>
            <a:r>
              <a:rPr lang="en-US" dirty="0"/>
              <a:t>ingredients that are critical. We are going to go through all four of them. </a:t>
            </a:r>
          </a:p>
        </p:txBody>
      </p:sp>
      <p:sp>
        <p:nvSpPr>
          <p:cNvPr id="4" name="Slide Number Placeholder 3"/>
          <p:cNvSpPr>
            <a:spLocks noGrp="1"/>
          </p:cNvSpPr>
          <p:nvPr>
            <p:ph type="sldNum" sz="quarter" idx="5"/>
          </p:nvPr>
        </p:nvSpPr>
        <p:spPr/>
        <p:txBody>
          <a:bodyPr/>
          <a:lstStyle/>
          <a:p>
            <a:fld id="{4DD781B2-0595-5149-84E6-E35E64B9C0DC}" type="slidenum">
              <a:rPr lang="en-US" smtClean="0"/>
              <a:t>18</a:t>
            </a:fld>
            <a:endParaRPr lang="en-US" dirty="0"/>
          </a:p>
        </p:txBody>
      </p:sp>
    </p:spTree>
    <p:extLst>
      <p:ext uri="{BB962C8B-B14F-4D97-AF65-F5344CB8AC3E}">
        <p14:creationId xmlns:p14="http://schemas.microsoft.com/office/powerpoint/2010/main" val="4589456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Your digital strategy does not exist in isolation but needs to be aligned with your organization’s overall mission, vision, and strategy. If it does not, you will not be able to get the support and funding needed to transform the customer experience to digital, which will likely lead to an erosion of your customer base. Be crystal clear on how a digital strategy supports the overall organization. </a:t>
            </a:r>
          </a:p>
        </p:txBody>
      </p:sp>
      <p:sp>
        <p:nvSpPr>
          <p:cNvPr id="4" name="Slide Number Placeholder 3"/>
          <p:cNvSpPr>
            <a:spLocks noGrp="1"/>
          </p:cNvSpPr>
          <p:nvPr>
            <p:ph type="sldNum" sz="quarter" idx="5"/>
          </p:nvPr>
        </p:nvSpPr>
        <p:spPr/>
        <p:txBody>
          <a:bodyPr/>
          <a:lstStyle/>
          <a:p>
            <a:fld id="{4DD781B2-0595-5149-84E6-E35E64B9C0DC}" type="slidenum">
              <a:rPr lang="en-US" smtClean="0"/>
              <a:t>19</a:t>
            </a:fld>
            <a:endParaRPr lang="en-US" dirty="0"/>
          </a:p>
        </p:txBody>
      </p:sp>
    </p:spTree>
    <p:extLst>
      <p:ext uri="{BB962C8B-B14F-4D97-AF65-F5344CB8AC3E}">
        <p14:creationId xmlns:p14="http://schemas.microsoft.com/office/powerpoint/2010/main" val="13036869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DD781B2-0595-5149-84E6-E35E64B9C0DC}" type="slidenum">
              <a:rPr lang="en-US" smtClean="0"/>
              <a:t>2</a:t>
            </a:fld>
            <a:endParaRPr lang="en-US" dirty="0"/>
          </a:p>
        </p:txBody>
      </p:sp>
    </p:spTree>
    <p:extLst>
      <p:ext uri="{BB962C8B-B14F-4D97-AF65-F5344CB8AC3E}">
        <p14:creationId xmlns:p14="http://schemas.microsoft.com/office/powerpoint/2010/main" val="40954675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Having an in-depth understanding of your current customer journeys can help you make smart decisions when it comes to implementing or improving the digital customer service. Here are some questions you can ask to understand the typical customer journey. </a:t>
            </a:r>
          </a:p>
          <a:p>
            <a:endParaRPr lang="en-US" dirty="0"/>
          </a:p>
          <a:p>
            <a:endParaRPr lang="en-US" dirty="0"/>
          </a:p>
        </p:txBody>
      </p:sp>
      <p:sp>
        <p:nvSpPr>
          <p:cNvPr id="4" name="Slide Number Placeholder 3"/>
          <p:cNvSpPr>
            <a:spLocks noGrp="1"/>
          </p:cNvSpPr>
          <p:nvPr>
            <p:ph type="sldNum" sz="quarter" idx="5"/>
          </p:nvPr>
        </p:nvSpPr>
        <p:spPr/>
        <p:txBody>
          <a:bodyPr/>
          <a:lstStyle/>
          <a:p>
            <a:fld id="{4DD781B2-0595-5149-84E6-E35E64B9C0DC}" type="slidenum">
              <a:rPr lang="en-US" smtClean="0"/>
              <a:t>20</a:t>
            </a:fld>
            <a:endParaRPr lang="en-US" dirty="0"/>
          </a:p>
        </p:txBody>
      </p:sp>
    </p:spTree>
    <p:extLst>
      <p:ext uri="{BB962C8B-B14F-4D97-AF65-F5344CB8AC3E}">
        <p14:creationId xmlns:p14="http://schemas.microsoft.com/office/powerpoint/2010/main" val="37034234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important part of the DCX for customer is being able to work across any channel they choose and being able to switch channels when working on an issue. This means, that you need to move from multi-channel where each channel is worked independently to omnichannel where you can help customers in different channels and are able to see a consolidated history of what they have done – no matter the channel. </a:t>
            </a:r>
          </a:p>
          <a:p>
            <a:endParaRPr lang="en-US" dirty="0"/>
          </a:p>
          <a:p>
            <a:r>
              <a:rPr lang="en-US" dirty="0"/>
              <a:t>NICE’s </a:t>
            </a:r>
            <a:r>
              <a:rPr lang="en-US" dirty="0" err="1"/>
              <a:t>CXone</a:t>
            </a:r>
            <a:r>
              <a:rPr lang="en-US" dirty="0"/>
              <a:t> platform is an example of an omnichannel customer service platform. The My Agent Experience, or MAX, element of </a:t>
            </a:r>
            <a:r>
              <a:rPr lang="en-US" dirty="0" err="1"/>
              <a:t>CXone</a:t>
            </a:r>
            <a:r>
              <a:rPr lang="en-US" dirty="0"/>
              <a:t> enables agents to deal with different channels and to move between channels with the customers as needed, as well as deal with their own scheduling and coaching needs – all through one platform. You can also integrate into your well-established CRM to make it the center of your omnichannel world. </a:t>
            </a:r>
          </a:p>
          <a:p>
            <a:endParaRPr lang="en-US" dirty="0"/>
          </a:p>
          <a:p>
            <a:r>
              <a:rPr lang="en-US" dirty="0"/>
              <a:t>[CLICK] Before moving into omnichannel, however, assess the channels you currently provide. Here are a few questions that can get you started on assessing the current state of your existing channels. </a:t>
            </a:r>
          </a:p>
          <a:p>
            <a:endParaRPr lang="en-US" dirty="0"/>
          </a:p>
          <a:p>
            <a:r>
              <a:rPr lang="en-US" dirty="0"/>
              <a:t>Please note that even if there are channels the customers would prefer but which are not being currently offered, further assessment is needed. Are the customers requesting the channel your core audience? Will the new channel give you access to a new audience that will help you grow? Is the channel worth the time and costs to roll out and manage? </a:t>
            </a:r>
          </a:p>
          <a:p>
            <a:endParaRPr lang="en-US" dirty="0"/>
          </a:p>
          <a:p>
            <a:r>
              <a:rPr lang="en-US" dirty="0"/>
              <a:t>Whether customers are using traditional or digital channels, you have to consider them when devising your digital strategy, and you have to build omnichannel into this strategy. And if there are issues with an existing channel, better to fix these first before moving on. </a:t>
            </a:r>
          </a:p>
        </p:txBody>
      </p:sp>
      <p:sp>
        <p:nvSpPr>
          <p:cNvPr id="4" name="Slide Number Placeholder 3"/>
          <p:cNvSpPr>
            <a:spLocks noGrp="1"/>
          </p:cNvSpPr>
          <p:nvPr>
            <p:ph type="sldNum" sz="quarter" idx="5"/>
          </p:nvPr>
        </p:nvSpPr>
        <p:spPr/>
        <p:txBody>
          <a:bodyPr/>
          <a:lstStyle/>
          <a:p>
            <a:fld id="{4DD781B2-0595-5149-84E6-E35E64B9C0DC}" type="slidenum">
              <a:rPr lang="en-US" smtClean="0"/>
              <a:t>21</a:t>
            </a:fld>
            <a:endParaRPr lang="en-US" dirty="0"/>
          </a:p>
        </p:txBody>
      </p:sp>
    </p:spTree>
    <p:extLst>
      <p:ext uri="{BB962C8B-B14F-4D97-AF65-F5344CB8AC3E}">
        <p14:creationId xmlns:p14="http://schemas.microsoft.com/office/powerpoint/2010/main" val="28929365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mapping out your customer journeys, here are some things to consider.</a:t>
            </a:r>
          </a:p>
          <a:p>
            <a:pPr marL="228600" indent="-228600">
              <a:buAutoNum type="arabicPeriod"/>
            </a:pPr>
            <a:r>
              <a:rPr lang="en-US" b="1" dirty="0"/>
              <a:t>Know your audience. </a:t>
            </a:r>
          </a:p>
          <a:p>
            <a:pPr marL="628650" lvl="1" indent="-171450">
              <a:buFont typeface="Arial" panose="020B0604020202020204" pitchFamily="34" charset="0"/>
              <a:buChar char="•"/>
            </a:pPr>
            <a:r>
              <a:rPr lang="en-US" dirty="0"/>
              <a:t>Make sure that you are capturing feedback from the right audience – the customers you are trying to reach. I</a:t>
            </a:r>
          </a:p>
          <a:p>
            <a:pPr marL="628650" lvl="1" indent="-171450">
              <a:buFont typeface="Arial" panose="020B0604020202020204" pitchFamily="34" charset="0"/>
              <a:buChar char="•"/>
            </a:pPr>
            <a:r>
              <a:rPr lang="en-US" dirty="0"/>
              <a:t>f some customers have interacted with you in multiple channels, look for persistent pain points across their experiences. They can have a lot to tell you about how well the omnichannel experience fits together. </a:t>
            </a:r>
          </a:p>
          <a:p>
            <a:pPr marL="228600" lvl="0" indent="-228600">
              <a:buFont typeface="+mj-lt"/>
              <a:buAutoNum type="arabicPeriod"/>
            </a:pPr>
            <a:r>
              <a:rPr lang="en-US" b="1" i="0" dirty="0"/>
              <a:t>Identify personas</a:t>
            </a:r>
          </a:p>
          <a:p>
            <a:pPr marL="685800" lvl="1" indent="-228600">
              <a:buFont typeface="Arial" panose="020B0604020202020204" pitchFamily="34" charset="0"/>
              <a:buChar char="•"/>
            </a:pPr>
            <a:r>
              <a:rPr lang="en-US" b="0" i="0" dirty="0"/>
              <a:t>Devise typical customer profiles </a:t>
            </a:r>
          </a:p>
          <a:p>
            <a:pPr marL="685800" lvl="1" indent="-228600">
              <a:buFont typeface="Arial" panose="020B0604020202020204" pitchFamily="34" charset="0"/>
              <a:buChar char="•"/>
            </a:pPr>
            <a:r>
              <a:rPr lang="en-US" b="0" i="0" dirty="0"/>
              <a:t>How does each persona experience the journey differently?</a:t>
            </a:r>
          </a:p>
          <a:p>
            <a:pPr marL="685800" lvl="1" indent="-228600">
              <a:buFont typeface="Arial" panose="020B0604020202020204" pitchFamily="34" charset="0"/>
              <a:buChar char="•"/>
            </a:pPr>
            <a:r>
              <a:rPr lang="en-US" b="0" i="0" dirty="0"/>
              <a:t>How does each persona experience the journey the same?</a:t>
            </a:r>
          </a:p>
          <a:p>
            <a:pPr marL="228600" lvl="0" indent="-228600">
              <a:buFont typeface="+mj-lt"/>
              <a:buAutoNum type="arabicPeriod"/>
            </a:pPr>
            <a:r>
              <a:rPr lang="en-US" b="1" i="0" dirty="0"/>
              <a:t>Address each touchpoint</a:t>
            </a:r>
            <a:endParaRPr lang="en-US" b="0" i="0" dirty="0"/>
          </a:p>
          <a:p>
            <a:pPr marL="685800" lvl="1" indent="-228600">
              <a:buFont typeface="Arial" panose="020B0604020202020204" pitchFamily="34" charset="0"/>
              <a:buChar char="•"/>
            </a:pPr>
            <a:r>
              <a:rPr lang="en-US" dirty="0"/>
              <a:t>Touchpoints are the building blocks of a great digital experience. </a:t>
            </a:r>
          </a:p>
          <a:p>
            <a:pPr marL="685800" lvl="1" indent="-228600">
              <a:buFont typeface="Arial" panose="020B0604020202020204" pitchFamily="34" charset="0"/>
              <a:buChar char="•"/>
            </a:pPr>
            <a:r>
              <a:rPr lang="en-US" dirty="0"/>
              <a:t>Focus on the high-stakes touchpoints – those places in the journey where your customers might leave without resolution – to see where your customers are enjoying the experience or getting stuck.</a:t>
            </a:r>
          </a:p>
          <a:p>
            <a:pPr marL="685800" lvl="1" indent="-228600">
              <a:buFont typeface="Arial" panose="020B0604020202020204" pitchFamily="34" charset="0"/>
              <a:buChar char="•"/>
            </a:pPr>
            <a:r>
              <a:rPr lang="en-US" b="0" i="0" dirty="0"/>
              <a:t>Have you identified each touchpoint for each persona?</a:t>
            </a:r>
          </a:p>
          <a:p>
            <a:pPr marL="685800" lvl="1" indent="-228600">
              <a:buFont typeface="Arial" panose="020B0604020202020204" pitchFamily="34" charset="0"/>
              <a:buChar char="•"/>
            </a:pPr>
            <a:r>
              <a:rPr lang="en-US" b="0" i="0" dirty="0"/>
              <a:t>Add in relevant content and experiences at each touchpoint. </a:t>
            </a:r>
          </a:p>
          <a:p>
            <a:pPr marL="228600" lvl="0" indent="-228600">
              <a:buFont typeface="+mj-lt"/>
              <a:buAutoNum type="arabicPeriod"/>
            </a:pPr>
            <a:r>
              <a:rPr lang="en-US" b="1" i="0" dirty="0"/>
              <a:t>Use multiple sources of data</a:t>
            </a:r>
            <a:endParaRPr lang="en-US" b="0" i="0" dirty="0"/>
          </a:p>
          <a:p>
            <a:pPr marL="685800" lvl="1" indent="-228600">
              <a:buFont typeface="Arial" panose="020B0604020202020204" pitchFamily="34" charset="0"/>
              <a:buChar char="•"/>
            </a:pPr>
            <a:r>
              <a:rPr lang="en-US" b="0" i="0" dirty="0"/>
              <a:t>Incorporate both experiential data (such as customer satisfaction data) and operational data to get a full picture of the customer experience. </a:t>
            </a:r>
          </a:p>
          <a:p>
            <a:pPr marL="228600" lvl="0" indent="-228600">
              <a:buFont typeface="+mj-lt"/>
              <a:buAutoNum type="arabicPeriod"/>
            </a:pPr>
            <a:r>
              <a:rPr lang="en-US" b="1" i="0" dirty="0"/>
              <a:t>Provide a means for easy customer feedback</a:t>
            </a:r>
            <a:endParaRPr lang="en-US" b="0" i="0" dirty="0"/>
          </a:p>
          <a:p>
            <a:pPr marL="685800" lvl="1" indent="-228600">
              <a:buFont typeface="Arial" panose="020B0604020202020204" pitchFamily="34" charset="0"/>
              <a:buChar char="•"/>
            </a:pPr>
            <a:r>
              <a:rPr lang="en-US" dirty="0"/>
              <a:t>Customers should be able to provide feedback in a place and via a channel that they prefer and that takes minimum effort. </a:t>
            </a:r>
          </a:p>
          <a:p>
            <a:pPr marL="685800" lvl="1" indent="-228600">
              <a:buFont typeface="Arial" panose="020B0604020202020204" pitchFamily="34" charset="0"/>
              <a:buChar char="•"/>
            </a:pPr>
            <a:r>
              <a:rPr lang="en-US" dirty="0"/>
              <a:t>Meet them where they are. </a:t>
            </a:r>
            <a:endParaRPr lang="en-US" b="1" i="0" dirty="0"/>
          </a:p>
          <a:p>
            <a:pPr marL="628650" lvl="1" indent="-171450">
              <a:buFont typeface="Arial" panose="020B0604020202020204" pitchFamily="34" charset="0"/>
              <a:buChar char="•"/>
            </a:pPr>
            <a:endParaRPr lang="en-US" b="0" dirty="0"/>
          </a:p>
        </p:txBody>
      </p:sp>
      <p:sp>
        <p:nvSpPr>
          <p:cNvPr id="4" name="Slide Number Placeholder 3"/>
          <p:cNvSpPr>
            <a:spLocks noGrp="1"/>
          </p:cNvSpPr>
          <p:nvPr>
            <p:ph type="sldNum" sz="quarter" idx="5"/>
          </p:nvPr>
        </p:nvSpPr>
        <p:spPr/>
        <p:txBody>
          <a:bodyPr/>
          <a:lstStyle/>
          <a:p>
            <a:fld id="{4DD781B2-0595-5149-84E6-E35E64B9C0DC}" type="slidenum">
              <a:rPr lang="en-US" smtClean="0"/>
              <a:t>22</a:t>
            </a:fld>
            <a:endParaRPr lang="en-US" dirty="0"/>
          </a:p>
        </p:txBody>
      </p:sp>
    </p:spTree>
    <p:extLst>
      <p:ext uri="{BB962C8B-B14F-4D97-AF65-F5344CB8AC3E}">
        <p14:creationId xmlns:p14="http://schemas.microsoft.com/office/powerpoint/2010/main" val="8359729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Activity</a:t>
            </a:r>
            <a:endParaRPr lang="en-US" b="0" dirty="0"/>
          </a:p>
          <a:p>
            <a:r>
              <a:rPr lang="en-US" b="0" dirty="0"/>
              <a:t>If training in person, just have people pair up with someone near them and quickly answer the question.</a:t>
            </a:r>
          </a:p>
          <a:p>
            <a:endParaRPr lang="en-US" b="0" dirty="0"/>
          </a:p>
          <a:p>
            <a:r>
              <a:rPr lang="en-US" b="0" dirty="0"/>
              <a:t>If training virtually, have people respond in chat. You should acknowledge what people have written but do not do a lot of commenting.</a:t>
            </a:r>
          </a:p>
          <a:p>
            <a:endParaRPr lang="en-US" b="0" dirty="0"/>
          </a:p>
          <a:p>
            <a:r>
              <a:rPr lang="en-US" b="0" dirty="0"/>
              <a:t>This should be a short 30-60 seconds pause for participants to reflect for a moment before going on. </a:t>
            </a:r>
            <a:endParaRPr lang="en-US" b="1" dirty="0"/>
          </a:p>
        </p:txBody>
      </p:sp>
      <p:sp>
        <p:nvSpPr>
          <p:cNvPr id="4" name="Slide Number Placeholder 3"/>
          <p:cNvSpPr>
            <a:spLocks noGrp="1"/>
          </p:cNvSpPr>
          <p:nvPr>
            <p:ph type="sldNum" sz="quarter" idx="5"/>
          </p:nvPr>
        </p:nvSpPr>
        <p:spPr/>
        <p:txBody>
          <a:bodyPr/>
          <a:lstStyle/>
          <a:p>
            <a:fld id="{4DD781B2-0595-5149-84E6-E35E64B9C0DC}" type="slidenum">
              <a:rPr lang="en-US" smtClean="0"/>
              <a:t>23</a:t>
            </a:fld>
            <a:endParaRPr lang="en-US" dirty="0"/>
          </a:p>
        </p:txBody>
      </p:sp>
    </p:spTree>
    <p:extLst>
      <p:ext uri="{BB962C8B-B14F-4D97-AF65-F5344CB8AC3E}">
        <p14:creationId xmlns:p14="http://schemas.microsoft.com/office/powerpoint/2010/main" val="5871908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of the research on going digital indicates that it is important to make a wise choices in flexible, secure technology infrastructure and to implement these early in the process as they provide a strong backbone for all of your other activity. . </a:t>
            </a:r>
          </a:p>
          <a:p>
            <a:pPr marL="171450" indent="-171450">
              <a:buFont typeface="Arial" panose="020B0604020202020204" pitchFamily="34" charset="0"/>
              <a:buChar char="•"/>
            </a:pPr>
            <a:r>
              <a:rPr lang="en-US" dirty="0"/>
              <a:t>Adopt a cloud infrastructure so that your system is available whether people are working in the office or remotely from home or customers are doing self-serve from a mobile app or your website. </a:t>
            </a:r>
          </a:p>
          <a:p>
            <a:pPr marL="171450" indent="-171450">
              <a:buFont typeface="Arial" panose="020B0604020202020204" pitchFamily="34" charset="0"/>
              <a:buChar char="•"/>
            </a:pPr>
            <a:r>
              <a:rPr lang="en-US" dirty="0"/>
              <a:t>Implement a cybersecurity strategy to make sure customer data is secure, to protect customer privacy, and to protect your own organization’s data. </a:t>
            </a:r>
          </a:p>
          <a:p>
            <a:pPr marL="171450" indent="-171450">
              <a:buFont typeface="Arial" panose="020B0604020202020204" pitchFamily="34" charset="0"/>
              <a:buChar char="•"/>
            </a:pPr>
            <a:r>
              <a:rPr lang="en-US" dirty="0"/>
              <a:t>Use an omnichannel platform (such as NICE’s </a:t>
            </a:r>
            <a:r>
              <a:rPr lang="en-US" dirty="0" err="1"/>
              <a:t>CXone</a:t>
            </a:r>
            <a:r>
              <a:rPr lang="en-US" dirty="0"/>
              <a:t>) to help support a consistent DCX across channels.</a:t>
            </a:r>
          </a:p>
          <a:p>
            <a:pPr marL="171450" indent="-171450">
              <a:buFont typeface="Arial" panose="020B0604020202020204" pitchFamily="34" charset="0"/>
              <a:buChar char="•"/>
            </a:pPr>
            <a:r>
              <a:rPr lang="en-US" dirty="0"/>
              <a:t>Implement self-service into different channels, such as websites and mobile apps. Customers prefer to help themselves in many situations and it provides for cost savings and productivity gains. </a:t>
            </a:r>
          </a:p>
          <a:p>
            <a:pPr marL="171450" indent="-171450">
              <a:buFont typeface="Arial" panose="020B0604020202020204" pitchFamily="34" charset="0"/>
              <a:buChar char="•"/>
            </a:pPr>
            <a:r>
              <a:rPr lang="en-US" dirty="0"/>
              <a:t>Enhance existing applications and processes with artificial intelligence and machine learning. Gartner’s </a:t>
            </a:r>
            <a:r>
              <a:rPr lang="en-US" i="1" dirty="0"/>
              <a:t>2019 Strategic Roadmap for Customer Service and Support Technologies </a:t>
            </a:r>
            <a:r>
              <a:rPr lang="en-US" dirty="0"/>
              <a:t>indicated that those organizations who embed AI in their customer engagement platforms will elevate operation efficiency by 25%, making this a good area for technology investments.</a:t>
            </a:r>
          </a:p>
        </p:txBody>
      </p:sp>
      <p:sp>
        <p:nvSpPr>
          <p:cNvPr id="4" name="Slide Number Placeholder 3"/>
          <p:cNvSpPr>
            <a:spLocks noGrp="1"/>
          </p:cNvSpPr>
          <p:nvPr>
            <p:ph type="sldNum" sz="quarter" idx="5"/>
          </p:nvPr>
        </p:nvSpPr>
        <p:spPr/>
        <p:txBody>
          <a:bodyPr/>
          <a:lstStyle/>
          <a:p>
            <a:fld id="{4DD781B2-0595-5149-84E6-E35E64B9C0DC}" type="slidenum">
              <a:rPr lang="en-US" smtClean="0"/>
              <a:t>24</a:t>
            </a:fld>
            <a:endParaRPr lang="en-US" dirty="0"/>
          </a:p>
        </p:txBody>
      </p:sp>
    </p:spTree>
    <p:extLst>
      <p:ext uri="{BB962C8B-B14F-4D97-AF65-F5344CB8AC3E}">
        <p14:creationId xmlns:p14="http://schemas.microsoft.com/office/powerpoint/2010/main" val="13863138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Activity</a:t>
            </a:r>
            <a:endParaRPr lang="en-US" b="0" dirty="0"/>
          </a:p>
          <a:p>
            <a:r>
              <a:rPr lang="en-US" b="0" dirty="0"/>
              <a:t>If training in person, just have people pair up with someone near them and quickly answer the question.</a:t>
            </a:r>
          </a:p>
          <a:p>
            <a:endParaRPr lang="en-US" b="0" dirty="0"/>
          </a:p>
          <a:p>
            <a:r>
              <a:rPr lang="en-US" b="0" dirty="0"/>
              <a:t>If training virtually, have people respond in chat. You should acknowledge what people have written but do not do a lot of commenting.</a:t>
            </a:r>
          </a:p>
          <a:p>
            <a:endParaRPr lang="en-US" b="0" dirty="0"/>
          </a:p>
          <a:p>
            <a:r>
              <a:rPr lang="en-US" b="0" dirty="0"/>
              <a:t>This should be a short 30-60 seconds pause for participants to reflect for a moment before going on. </a:t>
            </a:r>
            <a:endParaRPr lang="en-US" b="1" dirty="0"/>
          </a:p>
        </p:txBody>
      </p:sp>
      <p:sp>
        <p:nvSpPr>
          <p:cNvPr id="4" name="Slide Number Placeholder 3"/>
          <p:cNvSpPr>
            <a:spLocks noGrp="1"/>
          </p:cNvSpPr>
          <p:nvPr>
            <p:ph type="sldNum" sz="quarter" idx="5"/>
          </p:nvPr>
        </p:nvSpPr>
        <p:spPr/>
        <p:txBody>
          <a:bodyPr/>
          <a:lstStyle/>
          <a:p>
            <a:fld id="{4DD781B2-0595-5149-84E6-E35E64B9C0DC}" type="slidenum">
              <a:rPr lang="en-US" smtClean="0"/>
              <a:t>25</a:t>
            </a:fld>
            <a:endParaRPr lang="en-US" dirty="0"/>
          </a:p>
        </p:txBody>
      </p:sp>
    </p:spTree>
    <p:extLst>
      <p:ext uri="{BB962C8B-B14F-4D97-AF65-F5344CB8AC3E}">
        <p14:creationId xmlns:p14="http://schemas.microsoft.com/office/powerpoint/2010/main" val="34543574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going to talk about training digital customer service agents, but digital customer experience is not just about the contact center. All employees who are supporting customers in any manner – even indirectly – need to be trained and supported on the digital transformation happening within your organization. Make this apart of your digital strategy.  </a:t>
            </a:r>
          </a:p>
        </p:txBody>
      </p:sp>
      <p:sp>
        <p:nvSpPr>
          <p:cNvPr id="4" name="Slide Number Placeholder 3"/>
          <p:cNvSpPr>
            <a:spLocks noGrp="1"/>
          </p:cNvSpPr>
          <p:nvPr>
            <p:ph type="sldNum" sz="quarter" idx="5"/>
          </p:nvPr>
        </p:nvSpPr>
        <p:spPr/>
        <p:txBody>
          <a:bodyPr/>
          <a:lstStyle/>
          <a:p>
            <a:fld id="{4DD781B2-0595-5149-84E6-E35E64B9C0DC}" type="slidenum">
              <a:rPr lang="en-US" smtClean="0"/>
              <a:t>26</a:t>
            </a:fld>
            <a:endParaRPr lang="en-US" dirty="0"/>
          </a:p>
        </p:txBody>
      </p:sp>
    </p:spTree>
    <p:extLst>
      <p:ext uri="{BB962C8B-B14F-4D97-AF65-F5344CB8AC3E}">
        <p14:creationId xmlns:p14="http://schemas.microsoft.com/office/powerpoint/2010/main" val="32609825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Obviously, measuring the effectiveness of your digital strategy is critical. How will you know that you have improved DCX? How will you know what you need to change  to be more effective with your DCX? By measuring your efforts. </a:t>
            </a:r>
          </a:p>
          <a:p>
            <a:endParaRPr lang="en-US" dirty="0"/>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Track metrics such as:</a:t>
            </a:r>
          </a:p>
          <a:p>
            <a:pPr marL="285750" marR="0" lvl="0" indent="-285750">
              <a:lnSpc>
                <a:spcPct val="107000"/>
              </a:lnSpc>
              <a:spcBef>
                <a:spcPts val="0"/>
              </a:spcBef>
              <a:spcAft>
                <a:spcPts val="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How long it takes for customers to resolve their issues</a:t>
            </a:r>
          </a:p>
          <a:p>
            <a:pPr marL="285750" marR="0" lvl="0" indent="-285750">
              <a:lnSpc>
                <a:spcPct val="107000"/>
              </a:lnSpc>
              <a:spcBef>
                <a:spcPts val="0"/>
              </a:spcBef>
              <a:spcAft>
                <a:spcPts val="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volume of calls to customer support</a:t>
            </a:r>
          </a:p>
          <a:p>
            <a:pPr marL="285750" marR="0" lvl="0" indent="-285750">
              <a:lnSpc>
                <a:spcPct val="107000"/>
              </a:lnSpc>
              <a:spcBef>
                <a:spcPts val="0"/>
              </a:spcBef>
              <a:spcAft>
                <a:spcPts val="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How many users log onto each of the digital channels provided</a:t>
            </a:r>
          </a:p>
          <a:p>
            <a:pPr marL="285750" marR="0" lvl="0" indent="-285750">
              <a:lnSpc>
                <a:spcPct val="107000"/>
              </a:lnSpc>
              <a:spcBef>
                <a:spcPts val="0"/>
              </a:spcBef>
              <a:spcAft>
                <a:spcPts val="8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Cost-savings from adding digital channels</a:t>
            </a:r>
          </a:p>
          <a:p>
            <a:pPr marL="285750" marR="0" lvl="0" indent="-285750">
              <a:lnSpc>
                <a:spcPct val="107000"/>
              </a:lnSpc>
              <a:spcBef>
                <a:spcPts val="0"/>
              </a:spcBef>
              <a:spcAft>
                <a:spcPts val="800"/>
              </a:spcAft>
              <a:buFont typeface="Arial" panose="020B0604020202020204" pitchFamily="34" charset="0"/>
              <a:buChar cha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800"/>
              </a:spcAft>
              <a:buFont typeface="Arial" panose="020B0604020202020204" pitchFamily="34" charset="0"/>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Additionally, reach out to customers to rate or review their experience. Make sure to incorporate a regular assessment of tactics and channels to implement improvements and build out an experience that will actually be beneficial for customers.</a:t>
            </a:r>
          </a:p>
          <a:p>
            <a:endParaRPr lang="en-US" dirty="0"/>
          </a:p>
        </p:txBody>
      </p:sp>
      <p:sp>
        <p:nvSpPr>
          <p:cNvPr id="4" name="Slide Number Placeholder 3"/>
          <p:cNvSpPr>
            <a:spLocks noGrp="1"/>
          </p:cNvSpPr>
          <p:nvPr>
            <p:ph type="sldNum" sz="quarter" idx="5"/>
          </p:nvPr>
        </p:nvSpPr>
        <p:spPr/>
        <p:txBody>
          <a:bodyPr/>
          <a:lstStyle/>
          <a:p>
            <a:fld id="{4DD781B2-0595-5149-84E6-E35E64B9C0DC}" type="slidenum">
              <a:rPr lang="en-US" smtClean="0"/>
              <a:t>27</a:t>
            </a:fld>
            <a:endParaRPr lang="en-US" dirty="0"/>
          </a:p>
        </p:txBody>
      </p:sp>
    </p:spTree>
    <p:extLst>
      <p:ext uri="{BB962C8B-B14F-4D97-AF65-F5344CB8AC3E}">
        <p14:creationId xmlns:p14="http://schemas.microsoft.com/office/powerpoint/2010/main" val="40499021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Activity</a:t>
            </a:r>
            <a:endParaRPr lang="en-US" b="0" dirty="0"/>
          </a:p>
          <a:p>
            <a:r>
              <a:rPr lang="en-US" b="0" dirty="0"/>
              <a:t>If training in person, just have people pair up with someone near them and quickly answer the question.</a:t>
            </a:r>
          </a:p>
          <a:p>
            <a:endParaRPr lang="en-US" b="0" dirty="0"/>
          </a:p>
          <a:p>
            <a:r>
              <a:rPr lang="en-US" b="0" dirty="0"/>
              <a:t>If training virtually, have people respond in chat. You should acknowledge what people have written but do not do a lot of commenting.</a:t>
            </a:r>
          </a:p>
          <a:p>
            <a:endParaRPr lang="en-US" b="0" dirty="0"/>
          </a:p>
          <a:p>
            <a:r>
              <a:rPr lang="en-US" b="0" dirty="0"/>
              <a:t>This should be a short 30-60 seconds pause for participants to reflect for a moment before going on. </a:t>
            </a:r>
            <a:endParaRPr lang="en-US" b="1" dirty="0"/>
          </a:p>
        </p:txBody>
      </p:sp>
      <p:sp>
        <p:nvSpPr>
          <p:cNvPr id="4" name="Slide Number Placeholder 3"/>
          <p:cNvSpPr>
            <a:spLocks noGrp="1"/>
          </p:cNvSpPr>
          <p:nvPr>
            <p:ph type="sldNum" sz="quarter" idx="5"/>
          </p:nvPr>
        </p:nvSpPr>
        <p:spPr/>
        <p:txBody>
          <a:bodyPr/>
          <a:lstStyle/>
          <a:p>
            <a:fld id="{4DD781B2-0595-5149-84E6-E35E64B9C0DC}" type="slidenum">
              <a:rPr lang="en-US" smtClean="0"/>
              <a:t>28</a:t>
            </a:fld>
            <a:endParaRPr lang="en-US" dirty="0"/>
          </a:p>
        </p:txBody>
      </p:sp>
    </p:spTree>
    <p:extLst>
      <p:ext uri="{BB962C8B-B14F-4D97-AF65-F5344CB8AC3E}">
        <p14:creationId xmlns:p14="http://schemas.microsoft.com/office/powerpoint/2010/main" val="39227063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Various surveys of thousands of digital companies and digital customers have found that these four items are most important to customers and thereby, the most important to DCX. </a:t>
            </a:r>
          </a:p>
          <a:p>
            <a:pPr marL="171450" indent="-171450">
              <a:buFont typeface="Arial" panose="020B0604020202020204" pitchFamily="34" charset="0"/>
              <a:buChar char="•"/>
            </a:pPr>
            <a:r>
              <a:rPr lang="en-US" b="1" dirty="0"/>
              <a:t>Fast and easy resolutions:</a:t>
            </a:r>
            <a:r>
              <a:rPr lang="en-US" b="0" dirty="0"/>
              <a:t> As the world has undergone a digital transformation, the demand for quick (and accurate) answers has risen. Customers want to get a response quickly and to resolve their issues with a minimum of effort. </a:t>
            </a:r>
          </a:p>
          <a:p>
            <a:pPr marL="171450" indent="-171450">
              <a:buFont typeface="Arial" panose="020B0604020202020204" pitchFamily="34" charset="0"/>
              <a:buChar char="•"/>
            </a:pPr>
            <a:r>
              <a:rPr lang="en-US" b="1" dirty="0"/>
              <a:t>Finding answers at any time</a:t>
            </a:r>
            <a:r>
              <a:rPr lang="en-US" b="0" dirty="0"/>
              <a:t>: This means 24/7 access to the organization in order to find the answers the customers needs. </a:t>
            </a:r>
          </a:p>
          <a:p>
            <a:pPr marL="171450" indent="-171450">
              <a:buFont typeface="Arial" panose="020B0604020202020204" pitchFamily="34" charset="0"/>
              <a:buChar char="•"/>
            </a:pPr>
            <a:r>
              <a:rPr lang="en-US" b="1" dirty="0"/>
              <a:t>Interacting with a friendly and empathetic person:</a:t>
            </a:r>
            <a:r>
              <a:rPr lang="en-US" b="0" dirty="0"/>
              <a:t> Customers want speed and convenience, but they also look for empathy and commitment to the issues that they care about. Surveys have shown that customers will spend more with a company that is empathetic and understanding. It may be digital, but the human touch still counts. </a:t>
            </a:r>
          </a:p>
          <a:p>
            <a:pPr marL="171450" indent="-171450">
              <a:buFont typeface="Arial" panose="020B0604020202020204" pitchFamily="34" charset="0"/>
              <a:buChar char="•"/>
            </a:pPr>
            <a:r>
              <a:rPr lang="en-US" b="1" dirty="0"/>
              <a:t>Getting help by my chosen channel:</a:t>
            </a:r>
            <a:r>
              <a:rPr lang="en-US" b="0" dirty="0"/>
              <a:t> Customers want help where they are most comfortable at the moment, whatever that channel might be. </a:t>
            </a:r>
          </a:p>
          <a:p>
            <a:pPr marL="0" indent="0">
              <a:buFont typeface="Arial" panose="020B0604020202020204" pitchFamily="34" charset="0"/>
              <a:buNone/>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Any training for digital agents needs to be built around these elements.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With these elements in mind, what are the top skills digital agents need? [See next slide]</a:t>
            </a:r>
          </a:p>
          <a:p>
            <a:pPr marL="0" indent="0">
              <a:buFont typeface="Arial" panose="020B0604020202020204" pitchFamily="34" charset="0"/>
              <a:buNone/>
            </a:pPr>
            <a:endParaRPr lang="en-US" b="1" dirty="0"/>
          </a:p>
        </p:txBody>
      </p:sp>
      <p:sp>
        <p:nvSpPr>
          <p:cNvPr id="4" name="Slide Number Placeholder 3"/>
          <p:cNvSpPr>
            <a:spLocks noGrp="1"/>
          </p:cNvSpPr>
          <p:nvPr>
            <p:ph type="sldNum" sz="quarter" idx="5"/>
          </p:nvPr>
        </p:nvSpPr>
        <p:spPr/>
        <p:txBody>
          <a:bodyPr/>
          <a:lstStyle/>
          <a:p>
            <a:fld id="{4DD781B2-0595-5149-84E6-E35E64B9C0DC}" type="slidenum">
              <a:rPr lang="en-US" smtClean="0"/>
              <a:t>30</a:t>
            </a:fld>
            <a:endParaRPr lang="en-US" dirty="0"/>
          </a:p>
        </p:txBody>
      </p:sp>
    </p:spTree>
    <p:extLst>
      <p:ext uri="{BB962C8B-B14F-4D97-AF65-F5344CB8AC3E}">
        <p14:creationId xmlns:p14="http://schemas.microsoft.com/office/powerpoint/2010/main" val="3865401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DD781B2-0595-5149-84E6-E35E64B9C0DC}" type="slidenum">
              <a:rPr lang="en-US" smtClean="0"/>
              <a:t>3</a:t>
            </a:fld>
            <a:endParaRPr lang="en-US" dirty="0"/>
          </a:p>
        </p:txBody>
      </p:sp>
    </p:spTree>
    <p:extLst>
      <p:ext uri="{BB962C8B-B14F-4D97-AF65-F5344CB8AC3E}">
        <p14:creationId xmlns:p14="http://schemas.microsoft.com/office/powerpoint/2010/main" val="2805794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Besides technical skills, these are the five top skills that agents need to improve your digital customer experience:</a:t>
            </a:r>
          </a:p>
          <a:p>
            <a:pPr marL="171450" indent="-171450">
              <a:buFont typeface="Arial" panose="020B0604020202020204" pitchFamily="34" charset="0"/>
              <a:buChar char="•"/>
            </a:pPr>
            <a:r>
              <a:rPr lang="en-US" b="1" dirty="0"/>
              <a:t>Speed</a:t>
            </a:r>
            <a:r>
              <a:rPr lang="en-US" b="0" dirty="0"/>
              <a:t>: Fast reply time is correlated with higher customer satisfaction, so digital customer service agents need to have a sense of urgency in everything they do. </a:t>
            </a:r>
          </a:p>
          <a:p>
            <a:pPr marL="171450" indent="-171450">
              <a:buFont typeface="Arial" panose="020B0604020202020204" pitchFamily="34" charset="0"/>
              <a:buChar char="•"/>
            </a:pPr>
            <a:r>
              <a:rPr lang="en-US" b="1" dirty="0"/>
              <a:t>Attentiveness</a:t>
            </a:r>
            <a:r>
              <a:rPr lang="en-US" b="0" dirty="0"/>
              <a:t>: When juggling multiple contacts at once (such as multiple chats, emails, or even multiple channels), agents need to have good attention to detail, reading carefully to fully understand the customer’s issue, asking good questions where needed, and identifying how to help. </a:t>
            </a:r>
          </a:p>
          <a:p>
            <a:pPr marL="171450" indent="-171450">
              <a:buFont typeface="Arial" panose="020B0604020202020204" pitchFamily="34" charset="0"/>
              <a:buChar char="•"/>
            </a:pPr>
            <a:r>
              <a:rPr lang="en-US" b="1" dirty="0"/>
              <a:t>Written communication: </a:t>
            </a:r>
            <a:r>
              <a:rPr lang="en-US" b="0" dirty="0"/>
              <a:t>Most of the digital channels involve the written word, so digital agents need to have strong writing skills across different channels. This means summarizing issues clearly and concisely, and clearly providing answers. </a:t>
            </a:r>
          </a:p>
          <a:p>
            <a:pPr marL="171450" indent="-171450">
              <a:buFont typeface="Arial" panose="020B0604020202020204" pitchFamily="34" charset="0"/>
              <a:buChar char="•"/>
            </a:pPr>
            <a:r>
              <a:rPr lang="en-US" b="1" dirty="0"/>
              <a:t>Social skills:</a:t>
            </a:r>
            <a:r>
              <a:rPr lang="en-US" b="0" dirty="0"/>
              <a:t> Personality takes more effort to shine through on digital channels. Adding emojis, gifs, or friendly banter can elevate the DCX and make it more enjoyable for both the agent and the customer.</a:t>
            </a:r>
          </a:p>
          <a:p>
            <a:pPr marL="171450" indent="-171450">
              <a:buFont typeface="Arial" panose="020B0604020202020204" pitchFamily="34" charset="0"/>
              <a:buChar char="•"/>
            </a:pPr>
            <a:r>
              <a:rPr lang="en-US" b="1" dirty="0"/>
              <a:t>Empathy:</a:t>
            </a:r>
            <a:r>
              <a:rPr lang="en-US" b="0" dirty="0"/>
              <a:t> Emotions can be harder to identify in written communication and can be different than in person or spoken channels. Digital agents should always assume good intent from the customer, no matter how they express themselves, and show customers empathy. </a:t>
            </a:r>
            <a:endParaRPr lang="en-US" b="1" dirty="0"/>
          </a:p>
        </p:txBody>
      </p:sp>
      <p:sp>
        <p:nvSpPr>
          <p:cNvPr id="4" name="Slide Number Placeholder 3"/>
          <p:cNvSpPr>
            <a:spLocks noGrp="1"/>
          </p:cNvSpPr>
          <p:nvPr>
            <p:ph type="sldNum" sz="quarter" idx="5"/>
          </p:nvPr>
        </p:nvSpPr>
        <p:spPr/>
        <p:txBody>
          <a:bodyPr/>
          <a:lstStyle/>
          <a:p>
            <a:fld id="{4DD781B2-0595-5149-84E6-E35E64B9C0DC}" type="slidenum">
              <a:rPr lang="en-US" smtClean="0"/>
              <a:t>31</a:t>
            </a:fld>
            <a:endParaRPr lang="en-US" dirty="0"/>
          </a:p>
        </p:txBody>
      </p:sp>
    </p:spTree>
    <p:extLst>
      <p:ext uri="{BB962C8B-B14F-4D97-AF65-F5344CB8AC3E}">
        <p14:creationId xmlns:p14="http://schemas.microsoft.com/office/powerpoint/2010/main" val="6953742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a few things to consider when it comes to onboarding new digital customer service agents</a:t>
            </a:r>
          </a:p>
          <a:p>
            <a:pPr marL="171450" indent="-171450">
              <a:buFont typeface="Arial" panose="020B0604020202020204" pitchFamily="34" charset="0"/>
              <a:buChar char="•"/>
            </a:pPr>
            <a:r>
              <a:rPr lang="en-US" b="1" dirty="0"/>
              <a:t>Know what you want to accomplish:</a:t>
            </a:r>
            <a:r>
              <a:rPr lang="en-US" b="0" dirty="0"/>
              <a:t> How will agents be measured? What does the organization need agents to do? Be clear on the metrics, the quality measurements, and how their actions directly relate to the organization’s mission, vision, and objectives. These are the things that need to be supported in onboarding.</a:t>
            </a:r>
          </a:p>
          <a:p>
            <a:pPr marL="171450" indent="-171450">
              <a:buFont typeface="Arial" panose="020B0604020202020204" pitchFamily="34" charset="0"/>
              <a:buChar char="•"/>
            </a:pPr>
            <a:r>
              <a:rPr lang="en-US" b="1" dirty="0"/>
              <a:t>Teach them to work across channels:</a:t>
            </a:r>
            <a:r>
              <a:rPr lang="en-US" b="0" dirty="0"/>
              <a:t> If you limit agents to only one or two channels, you are right back to multi-channel rather than omnichannel, which is critical to an effective digital strategy. Train new agents so they can follow customers across channels whenever necessary. This way they can meet customer needs and help out wherever the need is greatest.</a:t>
            </a:r>
            <a:endParaRPr lang="en-US" b="1" dirty="0"/>
          </a:p>
          <a:p>
            <a:pPr marL="171450" indent="-171450">
              <a:buFont typeface="Arial" panose="020B0604020202020204" pitchFamily="34" charset="0"/>
              <a:buChar char="•"/>
            </a:pPr>
            <a:r>
              <a:rPr lang="en-US" b="1" dirty="0"/>
              <a:t>Teach digital media etiquette: </a:t>
            </a:r>
            <a:r>
              <a:rPr lang="en-US" b="0" dirty="0"/>
              <a:t>Digital channels have their own rules, so help your agents learn the nuances, such as the meaning and usage of popular emojis and acronyms. </a:t>
            </a:r>
          </a:p>
          <a:p>
            <a:pPr marL="171450" indent="-171450">
              <a:buFont typeface="Arial" panose="020B0604020202020204" pitchFamily="34" charset="0"/>
              <a:buChar char="•"/>
            </a:pPr>
            <a:r>
              <a:rPr lang="en-US" b="1" dirty="0"/>
              <a:t>Provide knowledge and resources:</a:t>
            </a:r>
            <a:r>
              <a:rPr lang="en-US" b="0" dirty="0"/>
              <a:t> Give them hands-on experience and shadowing time with software tools so they get hands-on experience. And have a solid knowledge management system. Remember that agents need streamlined tools that allow them to get their jobs done without added complexity. You want agents spending their time helping customers rather than toggling between different tools. Tools such as NICE’s </a:t>
            </a:r>
            <a:r>
              <a:rPr lang="en-US" b="0" dirty="0" err="1"/>
              <a:t>CXone</a:t>
            </a:r>
            <a:r>
              <a:rPr lang="en-US" b="0" dirty="0"/>
              <a:t> make it much easier on agents, who are doing a complicated job already.</a:t>
            </a:r>
          </a:p>
          <a:p>
            <a:pPr marL="171450" indent="-171450">
              <a:buFont typeface="Arial" panose="020B0604020202020204" pitchFamily="34" charset="0"/>
              <a:buChar char="•"/>
            </a:pPr>
            <a:r>
              <a:rPr lang="en-US" b="1" dirty="0"/>
              <a:t>Create a feedback mechanism:</a:t>
            </a:r>
            <a:r>
              <a:rPr lang="en-US" b="0" dirty="0"/>
              <a:t> New hires need more feedback than seasoned agents, so make sure and allow for that. Give them feedback right from the beginning and take advantage of customer feedback to provide specific examples and opportunities for improvement. </a:t>
            </a:r>
          </a:p>
          <a:p>
            <a:pPr marL="0" indent="0">
              <a:buFont typeface="Arial" panose="020B0604020202020204" pitchFamily="34" charset="0"/>
              <a:buNone/>
            </a:pPr>
            <a:r>
              <a:rPr lang="en-US" b="0" dirty="0"/>
              <a:t>Ask, what other recommendations would you make for onboarding new digital agents?</a:t>
            </a:r>
            <a:endParaRPr lang="en-US" b="1" dirty="0"/>
          </a:p>
        </p:txBody>
      </p:sp>
      <p:sp>
        <p:nvSpPr>
          <p:cNvPr id="4" name="Slide Number Placeholder 3"/>
          <p:cNvSpPr>
            <a:spLocks noGrp="1"/>
          </p:cNvSpPr>
          <p:nvPr>
            <p:ph type="sldNum" sz="quarter" idx="5"/>
          </p:nvPr>
        </p:nvSpPr>
        <p:spPr/>
        <p:txBody>
          <a:bodyPr/>
          <a:lstStyle/>
          <a:p>
            <a:fld id="{4DD781B2-0595-5149-84E6-E35E64B9C0DC}" type="slidenum">
              <a:rPr lang="en-US" smtClean="0"/>
              <a:t>32</a:t>
            </a:fld>
            <a:endParaRPr lang="en-US" dirty="0"/>
          </a:p>
        </p:txBody>
      </p:sp>
    </p:spTree>
    <p:extLst>
      <p:ext uri="{BB962C8B-B14F-4D97-AF65-F5344CB8AC3E}">
        <p14:creationId xmlns:p14="http://schemas.microsoft.com/office/powerpoint/2010/main" val="21510414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Activity</a:t>
            </a:r>
            <a:endParaRPr lang="en-US" b="0" dirty="0"/>
          </a:p>
          <a:p>
            <a:r>
              <a:rPr lang="en-US" b="0" dirty="0"/>
              <a:t>If training in person, just have people pair up with someone near them and quickly answer the question.</a:t>
            </a:r>
          </a:p>
          <a:p>
            <a:endParaRPr lang="en-US" b="0" dirty="0"/>
          </a:p>
          <a:p>
            <a:r>
              <a:rPr lang="en-US" b="0" dirty="0"/>
              <a:t>If training virtually, have people respond in chat. You should acknowledge what people have written but do not do a lot of commenting.</a:t>
            </a:r>
          </a:p>
          <a:p>
            <a:endParaRPr lang="en-US" b="0" dirty="0"/>
          </a:p>
          <a:p>
            <a:r>
              <a:rPr lang="en-US" b="0" dirty="0"/>
              <a:t>This should be a short 30-60 seconds pause for participants to reflect for a moment before going on. </a:t>
            </a:r>
            <a:endParaRPr lang="en-US" b="1" dirty="0"/>
          </a:p>
        </p:txBody>
      </p:sp>
      <p:sp>
        <p:nvSpPr>
          <p:cNvPr id="4" name="Slide Number Placeholder 3"/>
          <p:cNvSpPr>
            <a:spLocks noGrp="1"/>
          </p:cNvSpPr>
          <p:nvPr>
            <p:ph type="sldNum" sz="quarter" idx="5"/>
          </p:nvPr>
        </p:nvSpPr>
        <p:spPr/>
        <p:txBody>
          <a:bodyPr/>
          <a:lstStyle/>
          <a:p>
            <a:fld id="{4DD781B2-0595-5149-84E6-E35E64B9C0DC}" type="slidenum">
              <a:rPr lang="en-US" smtClean="0"/>
              <a:t>33</a:t>
            </a:fld>
            <a:endParaRPr lang="en-US" dirty="0"/>
          </a:p>
        </p:txBody>
      </p:sp>
    </p:spTree>
    <p:extLst>
      <p:ext uri="{BB962C8B-B14F-4D97-AF65-F5344CB8AC3E}">
        <p14:creationId xmlns:p14="http://schemas.microsoft.com/office/powerpoint/2010/main" val="26118877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a few things we covered at the beginning of this workshop. What do you want to remember the most about what is digital customer experience? </a:t>
            </a:r>
            <a:r>
              <a:rPr lang="en-US" i="1" dirty="0"/>
              <a:t>[Just have participants call out a couple of things.]</a:t>
            </a:r>
            <a:endParaRPr lang="en-US" dirty="0"/>
          </a:p>
        </p:txBody>
      </p:sp>
      <p:sp>
        <p:nvSpPr>
          <p:cNvPr id="4" name="Slide Number Placeholder 3"/>
          <p:cNvSpPr>
            <a:spLocks noGrp="1"/>
          </p:cNvSpPr>
          <p:nvPr>
            <p:ph type="sldNum" sz="quarter" idx="5"/>
          </p:nvPr>
        </p:nvSpPr>
        <p:spPr/>
        <p:txBody>
          <a:bodyPr/>
          <a:lstStyle/>
          <a:p>
            <a:fld id="{4DD781B2-0595-5149-84E6-E35E64B9C0DC}" type="slidenum">
              <a:rPr lang="en-US" smtClean="0"/>
              <a:t>35</a:t>
            </a:fld>
            <a:endParaRPr lang="en-US" dirty="0"/>
          </a:p>
        </p:txBody>
      </p:sp>
    </p:spTree>
    <p:extLst>
      <p:ext uri="{BB962C8B-B14F-4D97-AF65-F5344CB8AC3E}">
        <p14:creationId xmlns:p14="http://schemas.microsoft.com/office/powerpoint/2010/main" val="819219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a few things we covered in the section on effective digital strategies. What is something you most want to remember about digital strategies? </a:t>
            </a:r>
            <a:r>
              <a:rPr lang="en-US" i="1" dirty="0"/>
              <a:t>[Just have participants call out a couple of things.]</a:t>
            </a:r>
            <a:endParaRPr lang="en-US" dirty="0"/>
          </a:p>
        </p:txBody>
      </p:sp>
      <p:sp>
        <p:nvSpPr>
          <p:cNvPr id="4" name="Slide Number Placeholder 3"/>
          <p:cNvSpPr>
            <a:spLocks noGrp="1"/>
          </p:cNvSpPr>
          <p:nvPr>
            <p:ph type="sldNum" sz="quarter" idx="5"/>
          </p:nvPr>
        </p:nvSpPr>
        <p:spPr/>
        <p:txBody>
          <a:bodyPr/>
          <a:lstStyle/>
          <a:p>
            <a:fld id="{4DD781B2-0595-5149-84E6-E35E64B9C0DC}" type="slidenum">
              <a:rPr lang="en-US" smtClean="0"/>
              <a:t>36</a:t>
            </a:fld>
            <a:endParaRPr lang="en-US" dirty="0"/>
          </a:p>
        </p:txBody>
      </p:sp>
    </p:spTree>
    <p:extLst>
      <p:ext uri="{BB962C8B-B14F-4D97-AF65-F5344CB8AC3E}">
        <p14:creationId xmlns:p14="http://schemas.microsoft.com/office/powerpoint/2010/main" val="21510221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a few things we covered in the last section of the workshop. What do you want to remember the most about training digital agents? </a:t>
            </a:r>
            <a:r>
              <a:rPr lang="en-US" i="1" dirty="0"/>
              <a:t>[Just have participants call out a couple of things.]</a:t>
            </a:r>
            <a:endParaRPr lang="en-US" dirty="0"/>
          </a:p>
        </p:txBody>
      </p:sp>
      <p:sp>
        <p:nvSpPr>
          <p:cNvPr id="4" name="Slide Number Placeholder 3"/>
          <p:cNvSpPr>
            <a:spLocks noGrp="1"/>
          </p:cNvSpPr>
          <p:nvPr>
            <p:ph type="sldNum" sz="quarter" idx="5"/>
          </p:nvPr>
        </p:nvSpPr>
        <p:spPr/>
        <p:txBody>
          <a:bodyPr/>
          <a:lstStyle/>
          <a:p>
            <a:fld id="{4DD781B2-0595-5149-84E6-E35E64B9C0DC}" type="slidenum">
              <a:rPr lang="en-US" smtClean="0"/>
              <a:t>37</a:t>
            </a:fld>
            <a:endParaRPr lang="en-US" dirty="0"/>
          </a:p>
        </p:txBody>
      </p:sp>
    </p:spTree>
    <p:extLst>
      <p:ext uri="{BB962C8B-B14F-4D97-AF65-F5344CB8AC3E}">
        <p14:creationId xmlns:p14="http://schemas.microsoft.com/office/powerpoint/2010/main" val="39030023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Action Plan</a:t>
            </a:r>
            <a:endParaRPr lang="en-US" b="0" dirty="0"/>
          </a:p>
          <a:p>
            <a:r>
              <a:rPr lang="en-US" b="0" dirty="0"/>
              <a:t>Have everyone complete the action plan in their workbooks. This should only take a few minutes. When they are done, they should share with one other person the one thing they want to do right away. (Virtually, they can do this through private chat with one other person in the workshop or they can chat it to everyone.)</a:t>
            </a:r>
          </a:p>
          <a:p>
            <a:endParaRPr lang="en-US" b="0" dirty="0"/>
          </a:p>
          <a:p>
            <a:r>
              <a:rPr lang="en-US" b="0" dirty="0"/>
              <a:t>Make your final comments and thank everyone for participating today. If you have an evaluation for them to complete, ask the to turn that it before leaving (in person) or before getting offline (virtually).</a:t>
            </a:r>
            <a:endParaRPr lang="en-US" b="1" dirty="0"/>
          </a:p>
        </p:txBody>
      </p:sp>
      <p:sp>
        <p:nvSpPr>
          <p:cNvPr id="4" name="Slide Number Placeholder 3"/>
          <p:cNvSpPr>
            <a:spLocks noGrp="1"/>
          </p:cNvSpPr>
          <p:nvPr>
            <p:ph type="sldNum" sz="quarter" idx="5"/>
          </p:nvPr>
        </p:nvSpPr>
        <p:spPr/>
        <p:txBody>
          <a:bodyPr/>
          <a:lstStyle/>
          <a:p>
            <a:fld id="{4DD781B2-0595-5149-84E6-E35E64B9C0DC}" type="slidenum">
              <a:rPr lang="en-US" smtClean="0"/>
              <a:t>38</a:t>
            </a:fld>
            <a:endParaRPr lang="en-US" dirty="0"/>
          </a:p>
        </p:txBody>
      </p:sp>
    </p:spTree>
    <p:extLst>
      <p:ext uri="{BB962C8B-B14F-4D97-AF65-F5344CB8AC3E}">
        <p14:creationId xmlns:p14="http://schemas.microsoft.com/office/powerpoint/2010/main" val="40168857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DD781B2-0595-5149-84E6-E35E64B9C0D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30295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DD781B2-0595-5149-84E6-E35E64B9C0DC}" type="slidenum">
              <a:rPr lang="en-US" smtClean="0"/>
              <a:t>4</a:t>
            </a:fld>
            <a:endParaRPr lang="en-US" dirty="0"/>
          </a:p>
        </p:txBody>
      </p:sp>
    </p:spTree>
    <p:extLst>
      <p:ext uri="{BB962C8B-B14F-4D97-AF65-F5344CB8AC3E}">
        <p14:creationId xmlns:p14="http://schemas.microsoft.com/office/powerpoint/2010/main" val="18339054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D781B2-0595-5149-84E6-E35E64B9C0DC}" type="slidenum">
              <a:rPr lang="en-US" smtClean="0"/>
              <a:t>5</a:t>
            </a:fld>
            <a:endParaRPr lang="en-US" dirty="0"/>
          </a:p>
        </p:txBody>
      </p:sp>
    </p:spTree>
    <p:extLst>
      <p:ext uri="{BB962C8B-B14F-4D97-AF65-F5344CB8AC3E}">
        <p14:creationId xmlns:p14="http://schemas.microsoft.com/office/powerpoint/2010/main" val="521340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should be displayed as people are arriving for the training. </a:t>
            </a:r>
          </a:p>
          <a:p>
            <a:endParaRPr lang="en-US" dirty="0"/>
          </a:p>
          <a:p>
            <a:r>
              <a:rPr lang="en-US" b="1" dirty="0"/>
              <a:t>If you are presenting virtually:</a:t>
            </a:r>
            <a:r>
              <a:rPr lang="en-US" dirty="0"/>
              <a:t> Be sure to turn on your camera. They can share their answers in chat. </a:t>
            </a:r>
          </a:p>
          <a:p>
            <a:endParaRPr lang="en-US" dirty="0"/>
          </a:p>
          <a:p>
            <a:r>
              <a:rPr lang="en-US" b="1" dirty="0"/>
              <a:t>If you are conducting the workshop in person: </a:t>
            </a:r>
            <a:r>
              <a:rPr lang="en-US" dirty="0"/>
              <a:t>Be sure to circulate and encourage people to share their experiences with others in their table group or sitting nearby. Encourage the conversations. </a:t>
            </a:r>
          </a:p>
        </p:txBody>
      </p:sp>
      <p:sp>
        <p:nvSpPr>
          <p:cNvPr id="4" name="Slide Number Placeholder 3"/>
          <p:cNvSpPr>
            <a:spLocks noGrp="1"/>
          </p:cNvSpPr>
          <p:nvPr>
            <p:ph type="sldNum" sz="quarter" idx="5"/>
          </p:nvPr>
        </p:nvSpPr>
        <p:spPr/>
        <p:txBody>
          <a:bodyPr/>
          <a:lstStyle/>
          <a:p>
            <a:fld id="{4DD781B2-0595-5149-84E6-E35E64B9C0DC}" type="slidenum">
              <a:rPr lang="en-US" smtClean="0"/>
              <a:t>6</a:t>
            </a:fld>
            <a:endParaRPr lang="en-US" dirty="0"/>
          </a:p>
        </p:txBody>
      </p:sp>
    </p:spTree>
    <p:extLst>
      <p:ext uri="{BB962C8B-B14F-4D97-AF65-F5344CB8AC3E}">
        <p14:creationId xmlns:p14="http://schemas.microsoft.com/office/powerpoint/2010/main" val="16928626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D781B2-0595-5149-84E6-E35E64B9C0DC}" type="slidenum">
              <a:rPr lang="en-US" smtClean="0"/>
              <a:t>7</a:t>
            </a:fld>
            <a:endParaRPr lang="en-US" dirty="0"/>
          </a:p>
        </p:txBody>
      </p:sp>
    </p:spTree>
    <p:extLst>
      <p:ext uri="{BB962C8B-B14F-4D97-AF65-F5344CB8AC3E}">
        <p14:creationId xmlns:p14="http://schemas.microsoft.com/office/powerpoint/2010/main" val="41777716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In the next hour, we are going to do a high-level overview of what digital customer experiences (DCX) is all about. If you already have implemented digital, then this will help you evaluate your existing DCX, and if you are only now (or recently) implementing digital, then this will help you identify a few elements that you need to consider as you continue on this journey.</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Go over the workshop agenda as laid out on this slide, briefly indicating what we will be covering in the next hour. </a:t>
            </a:r>
          </a:p>
          <a:p>
            <a:endParaRPr lang="en-US" b="0" dirty="0"/>
          </a:p>
        </p:txBody>
      </p:sp>
      <p:sp>
        <p:nvSpPr>
          <p:cNvPr id="4" name="Slide Number Placeholder 3"/>
          <p:cNvSpPr>
            <a:spLocks noGrp="1"/>
          </p:cNvSpPr>
          <p:nvPr>
            <p:ph type="sldNum" sz="quarter" idx="5"/>
          </p:nvPr>
        </p:nvSpPr>
        <p:spPr/>
        <p:txBody>
          <a:bodyPr/>
          <a:lstStyle/>
          <a:p>
            <a:fld id="{4DD781B2-0595-5149-84E6-E35E64B9C0DC}" type="slidenum">
              <a:rPr lang="en-US" smtClean="0"/>
              <a:t>8</a:t>
            </a:fld>
            <a:endParaRPr lang="en-US" dirty="0"/>
          </a:p>
        </p:txBody>
      </p:sp>
    </p:spTree>
    <p:extLst>
      <p:ext uri="{BB962C8B-B14F-4D97-AF65-F5344CB8AC3E}">
        <p14:creationId xmlns:p14="http://schemas.microsoft.com/office/powerpoint/2010/main" val="18538557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Debrief of Opening Exercise</a:t>
            </a:r>
          </a:p>
          <a:p>
            <a:r>
              <a:rPr lang="en-US" dirty="0"/>
              <a:t>[Note: There’s not enough time to go around to each person and have them share their stories, so resist that temptation!]</a:t>
            </a:r>
          </a:p>
          <a:p>
            <a:endParaRPr lang="en-US" dirty="0"/>
          </a:p>
          <a:p>
            <a:r>
              <a:rPr lang="en-US" dirty="0"/>
              <a:t>Let’s go back and revisit the stories of amazing customer experiences that you shared with each other. We are going to focus on how those experiences made you feel. </a:t>
            </a:r>
            <a:r>
              <a:rPr lang="en-US" i="1" dirty="0"/>
              <a:t>Have people call out words describing how the amazing experiences made them feel, jotting these words on a flip chart or whiteboard (virtually – on a whiteboard slide). </a:t>
            </a:r>
          </a:p>
          <a:p>
            <a:endParaRPr lang="en-US" i="1" dirty="0"/>
          </a:p>
          <a:p>
            <a:r>
              <a:rPr lang="en-US" i="0" dirty="0"/>
              <a:t>Isn’t this exactly how you want your customers to feel when they interact with your organization? Of the three fundamental ingredients to a good digital customer experience (which we will go into shortly), Emotion is the most powerful and important. 92% of people who gave a high score for “emotion” said they were likely to purchase more from that company. [Source: XM Institute]</a:t>
            </a:r>
          </a:p>
          <a:p>
            <a:endParaRPr lang="en-US" i="0" dirty="0"/>
          </a:p>
          <a:p>
            <a:r>
              <a:rPr lang="en-US" i="0" dirty="0"/>
              <a:t>As we go through the content of this workshop, keep these emotions in mind and how you can help your customers have amazing digital experiences. </a:t>
            </a:r>
          </a:p>
        </p:txBody>
      </p:sp>
      <p:sp>
        <p:nvSpPr>
          <p:cNvPr id="4" name="Slide Number Placeholder 3"/>
          <p:cNvSpPr>
            <a:spLocks noGrp="1"/>
          </p:cNvSpPr>
          <p:nvPr>
            <p:ph type="sldNum" sz="quarter" idx="5"/>
          </p:nvPr>
        </p:nvSpPr>
        <p:spPr/>
        <p:txBody>
          <a:bodyPr/>
          <a:lstStyle/>
          <a:p>
            <a:fld id="{4DD781B2-0595-5149-84E6-E35E64B9C0DC}" type="slidenum">
              <a:rPr lang="en-US" smtClean="0"/>
              <a:t>9</a:t>
            </a:fld>
            <a:endParaRPr lang="en-US" dirty="0"/>
          </a:p>
        </p:txBody>
      </p:sp>
    </p:spTree>
    <p:extLst>
      <p:ext uri="{BB962C8B-B14F-4D97-AF65-F5344CB8AC3E}">
        <p14:creationId xmlns:p14="http://schemas.microsoft.com/office/powerpoint/2010/main" val="37401746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Layout 1">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CBA53B23-A37A-4FD7-9859-E26B52FDEC24}"/>
              </a:ext>
            </a:extLst>
          </p:cNvPr>
          <p:cNvSpPr>
            <a:spLocks noGrp="1"/>
          </p:cNvSpPr>
          <p:nvPr>
            <p:ph type="ctrTitle" hasCustomPrompt="1"/>
          </p:nvPr>
        </p:nvSpPr>
        <p:spPr>
          <a:xfrm>
            <a:off x="838200" y="1555067"/>
            <a:ext cx="7467600" cy="2387600"/>
          </a:xfrm>
          <a:prstGeom prst="rect">
            <a:avLst/>
          </a:prstGeom>
        </p:spPr>
        <p:txBody>
          <a:bodyPr anchor="b">
            <a:noAutofit/>
          </a:bodyPr>
          <a:lstStyle>
            <a:lvl1pPr algn="l">
              <a:lnSpc>
                <a:spcPct val="95000"/>
              </a:lnSpc>
              <a:defRPr sz="3800" b="1" i="0">
                <a:latin typeface="+mj-lt"/>
              </a:defRPr>
            </a:lvl1pPr>
          </a:lstStyle>
          <a:p>
            <a:r>
              <a:rPr lang="en-US" dirty="0"/>
              <a:t>Click to edit</a:t>
            </a:r>
            <a:br>
              <a:rPr lang="en-US" dirty="0"/>
            </a:br>
            <a:r>
              <a:rPr lang="en-US" dirty="0"/>
              <a:t>Master title style</a:t>
            </a:r>
          </a:p>
        </p:txBody>
      </p:sp>
      <p:sp>
        <p:nvSpPr>
          <p:cNvPr id="14" name="Subtitle 2">
            <a:extLst>
              <a:ext uri="{FF2B5EF4-FFF2-40B4-BE49-F238E27FC236}">
                <a16:creationId xmlns:a16="http://schemas.microsoft.com/office/drawing/2014/main" id="{5BC152E3-F2E9-4C33-A6BF-8F64A500EC6E}"/>
              </a:ext>
            </a:extLst>
          </p:cNvPr>
          <p:cNvSpPr>
            <a:spLocks noGrp="1"/>
          </p:cNvSpPr>
          <p:nvPr>
            <p:ph type="subTitle" idx="1"/>
          </p:nvPr>
        </p:nvSpPr>
        <p:spPr>
          <a:xfrm>
            <a:off x="838200" y="4034742"/>
            <a:ext cx="7467600" cy="1101122"/>
          </a:xfrm>
        </p:spPr>
        <p:txBody>
          <a:bodyPr lIns="100584" rIns="100584">
            <a:noAutofit/>
          </a:bodyPr>
          <a:lstStyle>
            <a:lvl1pPr marL="0" indent="0" algn="l">
              <a:lnSpc>
                <a:spcPct val="95000"/>
              </a:lnSpc>
              <a:buNone/>
              <a:defRPr sz="20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2390084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mage - Tablet">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036D1FD4-63C4-124B-8630-737151B75A2F}"/>
              </a:ext>
            </a:extLst>
          </p:cNvPr>
          <p:cNvSpPr>
            <a:spLocks noGrp="1"/>
          </p:cNvSpPr>
          <p:nvPr>
            <p:ph type="sldNum" sz="quarter" idx="12"/>
          </p:nvPr>
        </p:nvSpPr>
        <p:spPr/>
        <p:txBody>
          <a:bodyPr/>
          <a:lstStyle>
            <a:lvl1pPr>
              <a:defRPr>
                <a:solidFill>
                  <a:schemeClr val="bg1"/>
                </a:solidFill>
              </a:defRPr>
            </a:lvl1pPr>
          </a:lstStyle>
          <a:p>
            <a:fld id="{2D485021-2333-A34F-8398-6914E78E4816}" type="slidenum">
              <a:rPr lang="en-US" smtClean="0"/>
              <a:pPr/>
              <a:t>‹#›</a:t>
            </a:fld>
            <a:endParaRPr lang="en-US" dirty="0"/>
          </a:p>
        </p:txBody>
      </p:sp>
      <p:sp>
        <p:nvSpPr>
          <p:cNvPr id="17" name="Text Placeholder 3">
            <a:extLst>
              <a:ext uri="{FF2B5EF4-FFF2-40B4-BE49-F238E27FC236}">
                <a16:creationId xmlns:a16="http://schemas.microsoft.com/office/drawing/2014/main" id="{088EBA00-7811-4B96-96BD-D4B46A0B7480}"/>
              </a:ext>
            </a:extLst>
          </p:cNvPr>
          <p:cNvSpPr>
            <a:spLocks noGrp="1"/>
          </p:cNvSpPr>
          <p:nvPr>
            <p:ph type="body" sz="half" idx="2"/>
          </p:nvPr>
        </p:nvSpPr>
        <p:spPr>
          <a:xfrm>
            <a:off x="409575" y="1353442"/>
            <a:ext cx="4773613" cy="4463158"/>
          </a:xfrm>
        </p:spPr>
        <p:txBody>
          <a:bodyPr/>
          <a:lstStyle>
            <a:lvl1pPr marL="0" indent="0">
              <a:buNone/>
              <a:defRPr sz="1600">
                <a:latin typeface="+mn-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8" name="Title 1">
            <a:extLst>
              <a:ext uri="{FF2B5EF4-FFF2-40B4-BE49-F238E27FC236}">
                <a16:creationId xmlns:a16="http://schemas.microsoft.com/office/drawing/2014/main" id="{CCF57298-4F0E-4364-AED9-94F0B15701A3}"/>
              </a:ext>
            </a:extLst>
          </p:cNvPr>
          <p:cNvSpPr>
            <a:spLocks noGrp="1"/>
          </p:cNvSpPr>
          <p:nvPr>
            <p:ph type="title"/>
          </p:nvPr>
        </p:nvSpPr>
        <p:spPr>
          <a:xfrm>
            <a:off x="409575" y="368527"/>
            <a:ext cx="5686425" cy="589417"/>
          </a:xfrm>
          <a:prstGeom prst="rect">
            <a:avLst/>
          </a:prstGeom>
        </p:spPr>
        <p:txBody>
          <a:bodyPr>
            <a:noAutofit/>
          </a:bodyPr>
          <a:lstStyle>
            <a:lvl1pPr>
              <a:defRPr b="1" i="0">
                <a:latin typeface="+mj-lt"/>
              </a:defRPr>
            </a:lvl1pPr>
          </a:lstStyle>
          <a:p>
            <a:endParaRPr lang="en-US" sz="3600" dirty="0"/>
          </a:p>
        </p:txBody>
      </p:sp>
      <p:pic>
        <p:nvPicPr>
          <p:cNvPr id="16" name="Picture 15">
            <a:extLst>
              <a:ext uri="{FF2B5EF4-FFF2-40B4-BE49-F238E27FC236}">
                <a16:creationId xmlns:a16="http://schemas.microsoft.com/office/drawing/2014/main" id="{0F3F194D-620F-6544-8049-E2AFCBB4DFF2}"/>
              </a:ext>
            </a:extLst>
          </p:cNvPr>
          <p:cNvPicPr>
            <a:picLocks noChangeAspect="1"/>
          </p:cNvPicPr>
          <p:nvPr userDrawn="1"/>
        </p:nvPicPr>
        <p:blipFill>
          <a:blip r:embed="rId2"/>
          <a:srcRect/>
          <a:stretch/>
        </p:blipFill>
        <p:spPr>
          <a:xfrm>
            <a:off x="5334794" y="1632838"/>
            <a:ext cx="6705600" cy="4767072"/>
          </a:xfrm>
          <a:prstGeom prst="rect">
            <a:avLst/>
          </a:prstGeom>
        </p:spPr>
      </p:pic>
      <p:sp>
        <p:nvSpPr>
          <p:cNvPr id="19" name="Picture Placeholder 5">
            <a:extLst>
              <a:ext uri="{FF2B5EF4-FFF2-40B4-BE49-F238E27FC236}">
                <a16:creationId xmlns:a16="http://schemas.microsoft.com/office/drawing/2014/main" id="{56171055-3872-4BB2-AD22-C054AAF3518E}"/>
              </a:ext>
            </a:extLst>
          </p:cNvPr>
          <p:cNvSpPr>
            <a:spLocks noGrp="1"/>
          </p:cNvSpPr>
          <p:nvPr>
            <p:ph type="pic" sz="quarter" idx="13" hasCustomPrompt="1"/>
          </p:nvPr>
        </p:nvSpPr>
        <p:spPr>
          <a:xfrm>
            <a:off x="6172604" y="1834835"/>
            <a:ext cx="5073267" cy="3834445"/>
          </a:xfrm>
          <a:solidFill>
            <a:schemeClr val="accent6">
              <a:lumMod val="95000"/>
            </a:schemeClr>
          </a:solidFill>
        </p:spPr>
        <p:txBody>
          <a:bodyPr/>
          <a:lstStyle>
            <a:lvl1pPr marL="0" indent="0">
              <a:buNone/>
              <a:defRPr/>
            </a:lvl1pPr>
          </a:lstStyle>
          <a:p>
            <a:r>
              <a:rPr lang="en-US" dirty="0"/>
              <a:t>Click icon to insert picture or drag and drop into window</a:t>
            </a:r>
          </a:p>
        </p:txBody>
      </p:sp>
    </p:spTree>
    <p:extLst>
      <p:ext uri="{BB962C8B-B14F-4D97-AF65-F5344CB8AC3E}">
        <p14:creationId xmlns:p14="http://schemas.microsoft.com/office/powerpoint/2010/main" val="1721818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mage - Tablet (Two Line Title)">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036D1FD4-63C4-124B-8630-737151B75A2F}"/>
              </a:ext>
            </a:extLst>
          </p:cNvPr>
          <p:cNvSpPr>
            <a:spLocks noGrp="1"/>
          </p:cNvSpPr>
          <p:nvPr>
            <p:ph type="sldNum" sz="quarter" idx="12"/>
          </p:nvPr>
        </p:nvSpPr>
        <p:spPr/>
        <p:txBody>
          <a:bodyPr/>
          <a:lstStyle>
            <a:lvl1pPr>
              <a:defRPr>
                <a:solidFill>
                  <a:schemeClr val="bg1"/>
                </a:solidFill>
              </a:defRPr>
            </a:lvl1pPr>
          </a:lstStyle>
          <a:p>
            <a:fld id="{2D485021-2333-A34F-8398-6914E78E4816}" type="slidenum">
              <a:rPr lang="en-US" smtClean="0"/>
              <a:pPr/>
              <a:t>‹#›</a:t>
            </a:fld>
            <a:endParaRPr lang="en-US" dirty="0"/>
          </a:p>
        </p:txBody>
      </p:sp>
      <p:sp>
        <p:nvSpPr>
          <p:cNvPr id="17" name="Text Placeholder 3">
            <a:extLst>
              <a:ext uri="{FF2B5EF4-FFF2-40B4-BE49-F238E27FC236}">
                <a16:creationId xmlns:a16="http://schemas.microsoft.com/office/drawing/2014/main" id="{088EBA00-7811-4B96-96BD-D4B46A0B7480}"/>
              </a:ext>
            </a:extLst>
          </p:cNvPr>
          <p:cNvSpPr>
            <a:spLocks noGrp="1"/>
          </p:cNvSpPr>
          <p:nvPr>
            <p:ph type="body" sz="half" idx="2"/>
          </p:nvPr>
        </p:nvSpPr>
        <p:spPr>
          <a:xfrm>
            <a:off x="409575" y="1860028"/>
            <a:ext cx="4773613" cy="3956572"/>
          </a:xfrm>
        </p:spPr>
        <p:txBody>
          <a:bodyPr/>
          <a:lstStyle>
            <a:lvl1pPr marL="0" indent="0">
              <a:buNone/>
              <a:defRPr sz="1600">
                <a:latin typeface="+mn-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8" name="Title 1">
            <a:extLst>
              <a:ext uri="{FF2B5EF4-FFF2-40B4-BE49-F238E27FC236}">
                <a16:creationId xmlns:a16="http://schemas.microsoft.com/office/drawing/2014/main" id="{CCF57298-4F0E-4364-AED9-94F0B15701A3}"/>
              </a:ext>
            </a:extLst>
          </p:cNvPr>
          <p:cNvSpPr>
            <a:spLocks noGrp="1"/>
          </p:cNvSpPr>
          <p:nvPr>
            <p:ph type="title"/>
          </p:nvPr>
        </p:nvSpPr>
        <p:spPr>
          <a:xfrm>
            <a:off x="409575" y="368527"/>
            <a:ext cx="4773613" cy="1122974"/>
          </a:xfrm>
          <a:prstGeom prst="rect">
            <a:avLst/>
          </a:prstGeom>
        </p:spPr>
        <p:txBody>
          <a:bodyPr>
            <a:noAutofit/>
          </a:bodyPr>
          <a:lstStyle>
            <a:lvl1pPr>
              <a:defRPr b="1" i="0">
                <a:latin typeface="+mj-lt"/>
              </a:defRPr>
            </a:lvl1pPr>
          </a:lstStyle>
          <a:p>
            <a:endParaRPr lang="en-US" sz="3600" dirty="0"/>
          </a:p>
        </p:txBody>
      </p:sp>
      <p:pic>
        <p:nvPicPr>
          <p:cNvPr id="10" name="Picture 9">
            <a:extLst>
              <a:ext uri="{FF2B5EF4-FFF2-40B4-BE49-F238E27FC236}">
                <a16:creationId xmlns:a16="http://schemas.microsoft.com/office/drawing/2014/main" id="{16EA683D-6DA4-4CA4-BF2E-8A58790AB9F2}"/>
              </a:ext>
            </a:extLst>
          </p:cNvPr>
          <p:cNvPicPr>
            <a:picLocks noChangeAspect="1"/>
          </p:cNvPicPr>
          <p:nvPr userDrawn="1"/>
        </p:nvPicPr>
        <p:blipFill>
          <a:blip r:embed="rId2"/>
          <a:srcRect/>
          <a:stretch/>
        </p:blipFill>
        <p:spPr>
          <a:xfrm>
            <a:off x="5334794" y="1632838"/>
            <a:ext cx="6705600" cy="4767072"/>
          </a:xfrm>
          <a:prstGeom prst="rect">
            <a:avLst/>
          </a:prstGeom>
        </p:spPr>
      </p:pic>
      <p:sp>
        <p:nvSpPr>
          <p:cNvPr id="11" name="Picture Placeholder 5">
            <a:extLst>
              <a:ext uri="{FF2B5EF4-FFF2-40B4-BE49-F238E27FC236}">
                <a16:creationId xmlns:a16="http://schemas.microsoft.com/office/drawing/2014/main" id="{4B49A25E-74D8-4A6D-ACA2-91FC7D482DAD}"/>
              </a:ext>
            </a:extLst>
          </p:cNvPr>
          <p:cNvSpPr>
            <a:spLocks noGrp="1"/>
          </p:cNvSpPr>
          <p:nvPr>
            <p:ph type="pic" sz="quarter" idx="13" hasCustomPrompt="1"/>
          </p:nvPr>
        </p:nvSpPr>
        <p:spPr>
          <a:xfrm>
            <a:off x="6172604" y="1834835"/>
            <a:ext cx="5073267" cy="3834445"/>
          </a:xfrm>
          <a:solidFill>
            <a:schemeClr val="accent6">
              <a:lumMod val="95000"/>
            </a:schemeClr>
          </a:solidFill>
        </p:spPr>
        <p:txBody>
          <a:bodyPr/>
          <a:lstStyle>
            <a:lvl1pPr marL="0" indent="0">
              <a:buNone/>
              <a:defRPr/>
            </a:lvl1pPr>
          </a:lstStyle>
          <a:p>
            <a:r>
              <a:rPr lang="en-US" dirty="0"/>
              <a:t>Click icon to insert picture or drag and drop into window</a:t>
            </a:r>
          </a:p>
        </p:txBody>
      </p:sp>
    </p:spTree>
    <p:extLst>
      <p:ext uri="{BB962C8B-B14F-4D97-AF65-F5344CB8AC3E}">
        <p14:creationId xmlns:p14="http://schemas.microsoft.com/office/powerpoint/2010/main" val="24724916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 Blue">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87AD7ED8-7ADE-4D96-B2BA-8BFD4959246E}"/>
              </a:ext>
            </a:extLst>
          </p:cNvPr>
          <p:cNvSpPr>
            <a:spLocks noGrp="1"/>
          </p:cNvSpPr>
          <p:nvPr>
            <p:ph idx="1"/>
          </p:nvPr>
        </p:nvSpPr>
        <p:spPr>
          <a:xfrm>
            <a:off x="409575" y="1364342"/>
            <a:ext cx="8721725" cy="470625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itle 1">
            <a:extLst>
              <a:ext uri="{FF2B5EF4-FFF2-40B4-BE49-F238E27FC236}">
                <a16:creationId xmlns:a16="http://schemas.microsoft.com/office/drawing/2014/main" id="{8002F23E-C301-4131-8A0B-3C1EA043692B}"/>
              </a:ext>
            </a:extLst>
          </p:cNvPr>
          <p:cNvSpPr>
            <a:spLocks noGrp="1"/>
          </p:cNvSpPr>
          <p:nvPr>
            <p:ph type="title"/>
          </p:nvPr>
        </p:nvSpPr>
        <p:spPr>
          <a:xfrm>
            <a:off x="409575" y="368527"/>
            <a:ext cx="8719972" cy="589417"/>
          </a:xfrm>
          <a:prstGeom prst="rect">
            <a:avLst/>
          </a:prstGeom>
        </p:spPr>
        <p:txBody>
          <a:bodyPr>
            <a:noAutofit/>
          </a:bodyPr>
          <a:lstStyle>
            <a:lvl1pPr>
              <a:defRPr b="1" i="0">
                <a:latin typeface="+mj-lt"/>
              </a:defRPr>
            </a:lvl1pPr>
          </a:lstStyle>
          <a:p>
            <a:endParaRPr lang="en-US" sz="3600" dirty="0"/>
          </a:p>
        </p:txBody>
      </p:sp>
      <p:sp>
        <p:nvSpPr>
          <p:cNvPr id="8" name="Slide Number Placeholder 8">
            <a:extLst>
              <a:ext uri="{FF2B5EF4-FFF2-40B4-BE49-F238E27FC236}">
                <a16:creationId xmlns:a16="http://schemas.microsoft.com/office/drawing/2014/main" id="{1354BDED-63CF-4076-824E-659109F46A36}"/>
              </a:ext>
            </a:extLst>
          </p:cNvPr>
          <p:cNvSpPr>
            <a:spLocks noGrp="1"/>
          </p:cNvSpPr>
          <p:nvPr>
            <p:ph type="sldNum" sz="quarter" idx="12"/>
          </p:nvPr>
        </p:nvSpPr>
        <p:spPr>
          <a:xfrm>
            <a:off x="11298300" y="6551169"/>
            <a:ext cx="485268" cy="192649"/>
          </a:xfrm>
        </p:spPr>
        <p:txBody>
          <a:bodyPr/>
          <a:lstStyle>
            <a:lvl1pPr>
              <a:defRPr>
                <a:solidFill>
                  <a:schemeClr val="bg1"/>
                </a:solidFill>
              </a:defRPr>
            </a:lvl1pPr>
          </a:lstStyle>
          <a:p>
            <a:fld id="{2D485021-2333-A34F-8398-6914E78E4816}" type="slidenum">
              <a:rPr lang="en-US" smtClean="0"/>
              <a:pPr/>
              <a:t>‹#›</a:t>
            </a:fld>
            <a:endParaRPr lang="en-US" dirty="0"/>
          </a:p>
        </p:txBody>
      </p:sp>
    </p:spTree>
    <p:extLst>
      <p:ext uri="{BB962C8B-B14F-4D97-AF65-F5344CB8AC3E}">
        <p14:creationId xmlns:p14="http://schemas.microsoft.com/office/powerpoint/2010/main" val="4129652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 Blue">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52F9B2E8-EC91-4245-8426-C679848D1459}"/>
              </a:ext>
            </a:extLst>
          </p:cNvPr>
          <p:cNvSpPr>
            <a:spLocks noGrp="1"/>
          </p:cNvSpPr>
          <p:nvPr>
            <p:ph idx="1"/>
          </p:nvPr>
        </p:nvSpPr>
        <p:spPr>
          <a:xfrm>
            <a:off x="409575" y="1364342"/>
            <a:ext cx="4543425" cy="470625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D22B46E6-0A70-4318-BBD7-B498E7CD8013}"/>
              </a:ext>
            </a:extLst>
          </p:cNvPr>
          <p:cNvSpPr>
            <a:spLocks noGrp="1"/>
          </p:cNvSpPr>
          <p:nvPr>
            <p:ph idx="13"/>
          </p:nvPr>
        </p:nvSpPr>
        <p:spPr>
          <a:xfrm>
            <a:off x="5337175" y="1364342"/>
            <a:ext cx="4543425" cy="470625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itle 1">
            <a:extLst>
              <a:ext uri="{FF2B5EF4-FFF2-40B4-BE49-F238E27FC236}">
                <a16:creationId xmlns:a16="http://schemas.microsoft.com/office/drawing/2014/main" id="{08C76B3E-B818-4C0C-BABF-42C1BDC7ABDB}"/>
              </a:ext>
            </a:extLst>
          </p:cNvPr>
          <p:cNvSpPr>
            <a:spLocks noGrp="1"/>
          </p:cNvSpPr>
          <p:nvPr>
            <p:ph type="title"/>
          </p:nvPr>
        </p:nvSpPr>
        <p:spPr>
          <a:xfrm>
            <a:off x="409575" y="368527"/>
            <a:ext cx="8719972" cy="589417"/>
          </a:xfrm>
          <a:prstGeom prst="rect">
            <a:avLst/>
          </a:prstGeom>
        </p:spPr>
        <p:txBody>
          <a:bodyPr>
            <a:noAutofit/>
          </a:bodyPr>
          <a:lstStyle>
            <a:lvl1pPr>
              <a:defRPr b="1" i="0">
                <a:latin typeface="+mj-lt"/>
              </a:defRPr>
            </a:lvl1pPr>
          </a:lstStyle>
          <a:p>
            <a:endParaRPr lang="en-US" sz="3600" dirty="0"/>
          </a:p>
        </p:txBody>
      </p:sp>
      <p:sp>
        <p:nvSpPr>
          <p:cNvPr id="9" name="Slide Number Placeholder 8">
            <a:extLst>
              <a:ext uri="{FF2B5EF4-FFF2-40B4-BE49-F238E27FC236}">
                <a16:creationId xmlns:a16="http://schemas.microsoft.com/office/drawing/2014/main" id="{CBFF3BC1-E80F-4E3D-B93B-FE659325FDE8}"/>
              </a:ext>
            </a:extLst>
          </p:cNvPr>
          <p:cNvSpPr>
            <a:spLocks noGrp="1"/>
          </p:cNvSpPr>
          <p:nvPr>
            <p:ph type="sldNum" sz="quarter" idx="12"/>
          </p:nvPr>
        </p:nvSpPr>
        <p:spPr>
          <a:xfrm>
            <a:off x="11298300" y="6551169"/>
            <a:ext cx="485268" cy="192649"/>
          </a:xfrm>
        </p:spPr>
        <p:txBody>
          <a:bodyPr/>
          <a:lstStyle>
            <a:lvl1pPr>
              <a:defRPr>
                <a:solidFill>
                  <a:schemeClr val="bg1"/>
                </a:solidFill>
              </a:defRPr>
            </a:lvl1pPr>
          </a:lstStyle>
          <a:p>
            <a:fld id="{2D485021-2333-A34F-8398-6914E78E4816}" type="slidenum">
              <a:rPr lang="en-US" smtClean="0"/>
              <a:pPr/>
              <a:t>‹#›</a:t>
            </a:fld>
            <a:endParaRPr lang="en-US" dirty="0"/>
          </a:p>
        </p:txBody>
      </p:sp>
    </p:spTree>
    <p:extLst>
      <p:ext uri="{BB962C8B-B14F-4D97-AF65-F5344CB8AC3E}">
        <p14:creationId xmlns:p14="http://schemas.microsoft.com/office/powerpoint/2010/main" val="28018229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Column - Blue">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08C76B3E-B818-4C0C-BABF-42C1BDC7ABDB}"/>
              </a:ext>
            </a:extLst>
          </p:cNvPr>
          <p:cNvSpPr>
            <a:spLocks noGrp="1"/>
          </p:cNvSpPr>
          <p:nvPr>
            <p:ph type="title"/>
          </p:nvPr>
        </p:nvSpPr>
        <p:spPr>
          <a:xfrm>
            <a:off x="409575" y="368527"/>
            <a:ext cx="8719972" cy="589417"/>
          </a:xfrm>
          <a:prstGeom prst="rect">
            <a:avLst/>
          </a:prstGeom>
        </p:spPr>
        <p:txBody>
          <a:bodyPr>
            <a:noAutofit/>
          </a:bodyPr>
          <a:lstStyle>
            <a:lvl1pPr>
              <a:defRPr b="1" i="0">
                <a:latin typeface="+mj-lt"/>
              </a:defRPr>
            </a:lvl1pPr>
          </a:lstStyle>
          <a:p>
            <a:endParaRPr lang="en-US" sz="3600" dirty="0"/>
          </a:p>
        </p:txBody>
      </p:sp>
      <p:sp>
        <p:nvSpPr>
          <p:cNvPr id="9" name="Content Placeholder 2">
            <a:extLst>
              <a:ext uri="{FF2B5EF4-FFF2-40B4-BE49-F238E27FC236}">
                <a16:creationId xmlns:a16="http://schemas.microsoft.com/office/drawing/2014/main" id="{73413C42-9E21-475F-B513-4EF9BF0D2E95}"/>
              </a:ext>
            </a:extLst>
          </p:cNvPr>
          <p:cNvSpPr>
            <a:spLocks noGrp="1"/>
          </p:cNvSpPr>
          <p:nvPr>
            <p:ph idx="1"/>
          </p:nvPr>
        </p:nvSpPr>
        <p:spPr>
          <a:xfrm>
            <a:off x="409575" y="1364342"/>
            <a:ext cx="2971800" cy="470625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2">
            <a:extLst>
              <a:ext uri="{FF2B5EF4-FFF2-40B4-BE49-F238E27FC236}">
                <a16:creationId xmlns:a16="http://schemas.microsoft.com/office/drawing/2014/main" id="{4C9775D8-B43C-42F7-BE14-150CA4271A7A}"/>
              </a:ext>
            </a:extLst>
          </p:cNvPr>
          <p:cNvSpPr>
            <a:spLocks noGrp="1"/>
          </p:cNvSpPr>
          <p:nvPr>
            <p:ph idx="17"/>
          </p:nvPr>
        </p:nvSpPr>
        <p:spPr>
          <a:xfrm>
            <a:off x="3659187" y="1364342"/>
            <a:ext cx="2971800" cy="470625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a:extLst>
              <a:ext uri="{FF2B5EF4-FFF2-40B4-BE49-F238E27FC236}">
                <a16:creationId xmlns:a16="http://schemas.microsoft.com/office/drawing/2014/main" id="{20569A7C-56E3-44A6-9723-B882E5287E63}"/>
              </a:ext>
            </a:extLst>
          </p:cNvPr>
          <p:cNvSpPr>
            <a:spLocks noGrp="1"/>
          </p:cNvSpPr>
          <p:nvPr>
            <p:ph idx="18"/>
          </p:nvPr>
        </p:nvSpPr>
        <p:spPr>
          <a:xfrm>
            <a:off x="6908800" y="1364342"/>
            <a:ext cx="2971800" cy="470625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8">
            <a:extLst>
              <a:ext uri="{FF2B5EF4-FFF2-40B4-BE49-F238E27FC236}">
                <a16:creationId xmlns:a16="http://schemas.microsoft.com/office/drawing/2014/main" id="{25B7D014-8BB3-4AE9-BF97-D18F533D663F}"/>
              </a:ext>
            </a:extLst>
          </p:cNvPr>
          <p:cNvSpPr>
            <a:spLocks noGrp="1"/>
          </p:cNvSpPr>
          <p:nvPr>
            <p:ph type="sldNum" sz="quarter" idx="12"/>
          </p:nvPr>
        </p:nvSpPr>
        <p:spPr>
          <a:xfrm>
            <a:off x="11298300" y="6551169"/>
            <a:ext cx="485268" cy="192649"/>
          </a:xfrm>
        </p:spPr>
        <p:txBody>
          <a:bodyPr/>
          <a:lstStyle>
            <a:lvl1pPr>
              <a:defRPr>
                <a:solidFill>
                  <a:schemeClr val="bg1"/>
                </a:solidFill>
              </a:defRPr>
            </a:lvl1pPr>
          </a:lstStyle>
          <a:p>
            <a:fld id="{2D485021-2333-A34F-8398-6914E78E4816}" type="slidenum">
              <a:rPr lang="en-US" smtClean="0"/>
              <a:pPr/>
              <a:t>‹#›</a:t>
            </a:fld>
            <a:endParaRPr lang="en-US" dirty="0"/>
          </a:p>
        </p:txBody>
      </p:sp>
    </p:spTree>
    <p:extLst>
      <p:ext uri="{BB962C8B-B14F-4D97-AF65-F5344CB8AC3E}">
        <p14:creationId xmlns:p14="http://schemas.microsoft.com/office/powerpoint/2010/main" val="26677775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 Blue (Custom Layout)">
    <p:spTree>
      <p:nvGrpSpPr>
        <p:cNvPr id="1" name=""/>
        <p:cNvGrpSpPr/>
        <p:nvPr/>
      </p:nvGrpSpPr>
      <p:grpSpPr>
        <a:xfrm>
          <a:off x="0" y="0"/>
          <a:ext cx="0" cy="0"/>
          <a:chOff x="0" y="0"/>
          <a:chExt cx="0" cy="0"/>
        </a:xfrm>
      </p:grpSpPr>
      <p:sp>
        <p:nvSpPr>
          <p:cNvPr id="14" name="Slide Number Placeholder 13">
            <a:extLst>
              <a:ext uri="{FF2B5EF4-FFF2-40B4-BE49-F238E27FC236}">
                <a16:creationId xmlns:a16="http://schemas.microsoft.com/office/drawing/2014/main" id="{B9C4A11C-96C0-C34C-8F60-E87EF0CDBF2C}"/>
              </a:ext>
            </a:extLst>
          </p:cNvPr>
          <p:cNvSpPr>
            <a:spLocks noGrp="1"/>
          </p:cNvSpPr>
          <p:nvPr>
            <p:ph type="sldNum" sz="quarter" idx="12"/>
          </p:nvPr>
        </p:nvSpPr>
        <p:spPr/>
        <p:txBody>
          <a:bodyPr/>
          <a:lstStyle/>
          <a:p>
            <a:fld id="{2D485021-2333-A34F-8398-6914E78E4816}" type="slidenum">
              <a:rPr lang="en-US" smtClean="0"/>
              <a:pPr/>
              <a:t>‹#›</a:t>
            </a:fld>
            <a:endParaRPr lang="en-US" dirty="0"/>
          </a:p>
        </p:txBody>
      </p:sp>
      <p:sp>
        <p:nvSpPr>
          <p:cNvPr id="15" name="Content Placeholder 2">
            <a:extLst>
              <a:ext uri="{FF2B5EF4-FFF2-40B4-BE49-F238E27FC236}">
                <a16:creationId xmlns:a16="http://schemas.microsoft.com/office/drawing/2014/main" id="{DA72F383-CA58-4745-8609-4531F7762F39}"/>
              </a:ext>
            </a:extLst>
          </p:cNvPr>
          <p:cNvSpPr>
            <a:spLocks noGrp="1"/>
          </p:cNvSpPr>
          <p:nvPr>
            <p:ph idx="1"/>
          </p:nvPr>
        </p:nvSpPr>
        <p:spPr>
          <a:xfrm>
            <a:off x="409575" y="1364342"/>
            <a:ext cx="10888725" cy="4182873"/>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itle 1">
            <a:extLst>
              <a:ext uri="{FF2B5EF4-FFF2-40B4-BE49-F238E27FC236}">
                <a16:creationId xmlns:a16="http://schemas.microsoft.com/office/drawing/2014/main" id="{07CD864A-3074-42EE-AB97-5AAAE7F27778}"/>
              </a:ext>
            </a:extLst>
          </p:cNvPr>
          <p:cNvSpPr>
            <a:spLocks noGrp="1"/>
          </p:cNvSpPr>
          <p:nvPr>
            <p:ph type="title"/>
          </p:nvPr>
        </p:nvSpPr>
        <p:spPr>
          <a:xfrm>
            <a:off x="409574" y="368527"/>
            <a:ext cx="9940925" cy="589417"/>
          </a:xfrm>
          <a:prstGeom prst="rect">
            <a:avLst/>
          </a:prstGeom>
        </p:spPr>
        <p:txBody>
          <a:bodyPr>
            <a:noAutofit/>
          </a:bodyPr>
          <a:lstStyle>
            <a:lvl1pPr>
              <a:defRPr b="1" i="0">
                <a:latin typeface="+mj-lt"/>
              </a:defRPr>
            </a:lvl1pPr>
          </a:lstStyle>
          <a:p>
            <a:endParaRPr lang="en-US" sz="3600" dirty="0"/>
          </a:p>
        </p:txBody>
      </p:sp>
    </p:spTree>
    <p:extLst>
      <p:ext uri="{BB962C8B-B14F-4D97-AF65-F5344CB8AC3E}">
        <p14:creationId xmlns:p14="http://schemas.microsoft.com/office/powerpoint/2010/main" val="30240436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 Blue (Custom Layout)">
    <p:spTree>
      <p:nvGrpSpPr>
        <p:cNvPr id="1" name=""/>
        <p:cNvGrpSpPr/>
        <p:nvPr/>
      </p:nvGrpSpPr>
      <p:grpSpPr>
        <a:xfrm>
          <a:off x="0" y="0"/>
          <a:ext cx="0" cy="0"/>
          <a:chOff x="0" y="0"/>
          <a:chExt cx="0" cy="0"/>
        </a:xfrm>
      </p:grpSpPr>
      <p:sp>
        <p:nvSpPr>
          <p:cNvPr id="14" name="Slide Number Placeholder 13">
            <a:extLst>
              <a:ext uri="{FF2B5EF4-FFF2-40B4-BE49-F238E27FC236}">
                <a16:creationId xmlns:a16="http://schemas.microsoft.com/office/drawing/2014/main" id="{B9C4A11C-96C0-C34C-8F60-E87EF0CDBF2C}"/>
              </a:ext>
            </a:extLst>
          </p:cNvPr>
          <p:cNvSpPr>
            <a:spLocks noGrp="1"/>
          </p:cNvSpPr>
          <p:nvPr>
            <p:ph type="sldNum" sz="quarter" idx="12"/>
          </p:nvPr>
        </p:nvSpPr>
        <p:spPr/>
        <p:txBody>
          <a:bodyPr/>
          <a:lstStyle/>
          <a:p>
            <a:fld id="{2D485021-2333-A34F-8398-6914E78E4816}" type="slidenum">
              <a:rPr lang="en-US" smtClean="0"/>
              <a:pPr/>
              <a:t>‹#›</a:t>
            </a:fld>
            <a:endParaRPr lang="en-US" dirty="0"/>
          </a:p>
        </p:txBody>
      </p:sp>
      <p:sp>
        <p:nvSpPr>
          <p:cNvPr id="16" name="Title 1">
            <a:extLst>
              <a:ext uri="{FF2B5EF4-FFF2-40B4-BE49-F238E27FC236}">
                <a16:creationId xmlns:a16="http://schemas.microsoft.com/office/drawing/2014/main" id="{07CD864A-3074-42EE-AB97-5AAAE7F27778}"/>
              </a:ext>
            </a:extLst>
          </p:cNvPr>
          <p:cNvSpPr>
            <a:spLocks noGrp="1"/>
          </p:cNvSpPr>
          <p:nvPr>
            <p:ph type="title"/>
          </p:nvPr>
        </p:nvSpPr>
        <p:spPr>
          <a:xfrm>
            <a:off x="409574" y="368527"/>
            <a:ext cx="9940925" cy="589417"/>
          </a:xfrm>
          <a:prstGeom prst="rect">
            <a:avLst/>
          </a:prstGeom>
        </p:spPr>
        <p:txBody>
          <a:bodyPr>
            <a:noAutofit/>
          </a:bodyPr>
          <a:lstStyle>
            <a:lvl1pPr>
              <a:defRPr b="1" i="0">
                <a:latin typeface="+mj-lt"/>
              </a:defRPr>
            </a:lvl1pPr>
          </a:lstStyle>
          <a:p>
            <a:endParaRPr lang="en-US" sz="3600" dirty="0"/>
          </a:p>
        </p:txBody>
      </p:sp>
      <p:sp>
        <p:nvSpPr>
          <p:cNvPr id="9" name="Content Placeholder 2">
            <a:extLst>
              <a:ext uri="{FF2B5EF4-FFF2-40B4-BE49-F238E27FC236}">
                <a16:creationId xmlns:a16="http://schemas.microsoft.com/office/drawing/2014/main" id="{C27BE76B-8517-4945-97B3-2E87FADF42C5}"/>
              </a:ext>
            </a:extLst>
          </p:cNvPr>
          <p:cNvSpPr>
            <a:spLocks noGrp="1"/>
          </p:cNvSpPr>
          <p:nvPr>
            <p:ph idx="1"/>
          </p:nvPr>
        </p:nvSpPr>
        <p:spPr>
          <a:xfrm>
            <a:off x="409575" y="1364342"/>
            <a:ext cx="4683125" cy="4182873"/>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999F7BCC-15E4-44F6-8723-E7184F2DD2F3}"/>
              </a:ext>
            </a:extLst>
          </p:cNvPr>
          <p:cNvSpPr>
            <a:spLocks noGrp="1"/>
          </p:cNvSpPr>
          <p:nvPr>
            <p:ph idx="13"/>
          </p:nvPr>
        </p:nvSpPr>
        <p:spPr>
          <a:xfrm>
            <a:off x="5667374" y="1364342"/>
            <a:ext cx="4683125" cy="4182873"/>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00985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lumn - Blue (Custom Layout)">
    <p:spTree>
      <p:nvGrpSpPr>
        <p:cNvPr id="1" name=""/>
        <p:cNvGrpSpPr/>
        <p:nvPr/>
      </p:nvGrpSpPr>
      <p:grpSpPr>
        <a:xfrm>
          <a:off x="0" y="0"/>
          <a:ext cx="0" cy="0"/>
          <a:chOff x="0" y="0"/>
          <a:chExt cx="0" cy="0"/>
        </a:xfrm>
      </p:grpSpPr>
      <p:sp>
        <p:nvSpPr>
          <p:cNvPr id="14" name="Slide Number Placeholder 13">
            <a:extLst>
              <a:ext uri="{FF2B5EF4-FFF2-40B4-BE49-F238E27FC236}">
                <a16:creationId xmlns:a16="http://schemas.microsoft.com/office/drawing/2014/main" id="{B9C4A11C-96C0-C34C-8F60-E87EF0CDBF2C}"/>
              </a:ext>
            </a:extLst>
          </p:cNvPr>
          <p:cNvSpPr>
            <a:spLocks noGrp="1"/>
          </p:cNvSpPr>
          <p:nvPr>
            <p:ph type="sldNum" sz="quarter" idx="12"/>
          </p:nvPr>
        </p:nvSpPr>
        <p:spPr/>
        <p:txBody>
          <a:bodyPr/>
          <a:lstStyle/>
          <a:p>
            <a:fld id="{2D485021-2333-A34F-8398-6914E78E4816}" type="slidenum">
              <a:rPr lang="en-US" smtClean="0"/>
              <a:pPr/>
              <a:t>‹#›</a:t>
            </a:fld>
            <a:endParaRPr lang="en-US" dirty="0"/>
          </a:p>
        </p:txBody>
      </p:sp>
      <p:sp>
        <p:nvSpPr>
          <p:cNvPr id="16" name="Title 1">
            <a:extLst>
              <a:ext uri="{FF2B5EF4-FFF2-40B4-BE49-F238E27FC236}">
                <a16:creationId xmlns:a16="http://schemas.microsoft.com/office/drawing/2014/main" id="{07CD864A-3074-42EE-AB97-5AAAE7F27778}"/>
              </a:ext>
            </a:extLst>
          </p:cNvPr>
          <p:cNvSpPr>
            <a:spLocks noGrp="1"/>
          </p:cNvSpPr>
          <p:nvPr>
            <p:ph type="title"/>
          </p:nvPr>
        </p:nvSpPr>
        <p:spPr>
          <a:xfrm>
            <a:off x="409574" y="368527"/>
            <a:ext cx="9940925" cy="589417"/>
          </a:xfrm>
          <a:prstGeom prst="rect">
            <a:avLst/>
          </a:prstGeom>
        </p:spPr>
        <p:txBody>
          <a:bodyPr>
            <a:noAutofit/>
          </a:bodyPr>
          <a:lstStyle>
            <a:lvl1pPr>
              <a:defRPr b="1" i="0">
                <a:latin typeface="+mj-lt"/>
              </a:defRPr>
            </a:lvl1pPr>
          </a:lstStyle>
          <a:p>
            <a:endParaRPr lang="en-US" sz="3600" dirty="0"/>
          </a:p>
        </p:txBody>
      </p:sp>
      <p:sp>
        <p:nvSpPr>
          <p:cNvPr id="9" name="Content Placeholder 2">
            <a:extLst>
              <a:ext uri="{FF2B5EF4-FFF2-40B4-BE49-F238E27FC236}">
                <a16:creationId xmlns:a16="http://schemas.microsoft.com/office/drawing/2014/main" id="{C27BE76B-8517-4945-97B3-2E87FADF42C5}"/>
              </a:ext>
            </a:extLst>
          </p:cNvPr>
          <p:cNvSpPr>
            <a:spLocks noGrp="1"/>
          </p:cNvSpPr>
          <p:nvPr>
            <p:ph idx="1"/>
          </p:nvPr>
        </p:nvSpPr>
        <p:spPr>
          <a:xfrm>
            <a:off x="409575" y="1364342"/>
            <a:ext cx="3263903" cy="4182873"/>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999F7BCC-15E4-44F6-8723-E7184F2DD2F3}"/>
              </a:ext>
            </a:extLst>
          </p:cNvPr>
          <p:cNvSpPr>
            <a:spLocks noGrp="1"/>
          </p:cNvSpPr>
          <p:nvPr>
            <p:ph idx="13"/>
          </p:nvPr>
        </p:nvSpPr>
        <p:spPr>
          <a:xfrm>
            <a:off x="4267194" y="1364342"/>
            <a:ext cx="3263903" cy="4182873"/>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B7981B07-E0B3-4BB3-8EAB-29CD2146A0EC}"/>
              </a:ext>
            </a:extLst>
          </p:cNvPr>
          <p:cNvSpPr>
            <a:spLocks noGrp="1"/>
          </p:cNvSpPr>
          <p:nvPr>
            <p:ph idx="14"/>
          </p:nvPr>
        </p:nvSpPr>
        <p:spPr>
          <a:xfrm>
            <a:off x="8124813" y="1364342"/>
            <a:ext cx="3263903" cy="4182873"/>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615616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w/Graphic">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67BF968-EAB3-3244-B67B-B8C145508449}"/>
              </a:ext>
            </a:extLst>
          </p:cNvPr>
          <p:cNvSpPr>
            <a:spLocks noGrp="1"/>
          </p:cNvSpPr>
          <p:nvPr>
            <p:ph type="sldNum" sz="quarter" idx="12"/>
          </p:nvPr>
        </p:nvSpPr>
        <p:spPr/>
        <p:txBody>
          <a:bodyPr/>
          <a:lstStyle/>
          <a:p>
            <a:fld id="{2D485021-2333-A34F-8398-6914E78E4816}" type="slidenum">
              <a:rPr lang="en-US" smtClean="0"/>
              <a:pPr/>
              <a:t>‹#›</a:t>
            </a:fld>
            <a:endParaRPr lang="en-US" dirty="0"/>
          </a:p>
        </p:txBody>
      </p:sp>
      <p:sp>
        <p:nvSpPr>
          <p:cNvPr id="9" name="Content Placeholder 2">
            <a:extLst>
              <a:ext uri="{FF2B5EF4-FFF2-40B4-BE49-F238E27FC236}">
                <a16:creationId xmlns:a16="http://schemas.microsoft.com/office/drawing/2014/main" id="{64A9B223-008C-432E-9103-34BADFD768F1}"/>
              </a:ext>
            </a:extLst>
          </p:cNvPr>
          <p:cNvSpPr>
            <a:spLocks noGrp="1"/>
          </p:cNvSpPr>
          <p:nvPr>
            <p:ph idx="1"/>
          </p:nvPr>
        </p:nvSpPr>
        <p:spPr>
          <a:xfrm>
            <a:off x="409575" y="1364342"/>
            <a:ext cx="4797425" cy="478245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itle 1">
            <a:extLst>
              <a:ext uri="{FF2B5EF4-FFF2-40B4-BE49-F238E27FC236}">
                <a16:creationId xmlns:a16="http://schemas.microsoft.com/office/drawing/2014/main" id="{E0421AFB-FD1C-429F-AC5C-496EA22A07FE}"/>
              </a:ext>
            </a:extLst>
          </p:cNvPr>
          <p:cNvSpPr>
            <a:spLocks noGrp="1"/>
          </p:cNvSpPr>
          <p:nvPr>
            <p:ph type="title"/>
          </p:nvPr>
        </p:nvSpPr>
        <p:spPr>
          <a:xfrm>
            <a:off x="409575" y="368527"/>
            <a:ext cx="4797426" cy="589417"/>
          </a:xfrm>
          <a:prstGeom prst="rect">
            <a:avLst/>
          </a:prstGeom>
        </p:spPr>
        <p:txBody>
          <a:bodyPr>
            <a:noAutofit/>
          </a:bodyPr>
          <a:lstStyle>
            <a:lvl1pPr>
              <a:defRPr b="1" i="0">
                <a:latin typeface="+mj-lt"/>
              </a:defRPr>
            </a:lvl1pPr>
          </a:lstStyle>
          <a:p>
            <a:endParaRPr lang="en-US" sz="3600" dirty="0"/>
          </a:p>
        </p:txBody>
      </p:sp>
    </p:spTree>
    <p:extLst>
      <p:ext uri="{BB962C8B-B14F-4D97-AF65-F5344CB8AC3E}">
        <p14:creationId xmlns:p14="http://schemas.microsoft.com/office/powerpoint/2010/main" val="1423638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w/Graphic (Two Line Title)">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9C50103-162B-EB42-B8A3-E5810873A949}"/>
              </a:ext>
            </a:extLst>
          </p:cNvPr>
          <p:cNvSpPr>
            <a:spLocks noGrp="1"/>
          </p:cNvSpPr>
          <p:nvPr>
            <p:ph type="sldNum" sz="quarter" idx="12"/>
          </p:nvPr>
        </p:nvSpPr>
        <p:spPr/>
        <p:txBody>
          <a:bodyPr/>
          <a:lstStyle/>
          <a:p>
            <a:fld id="{2D485021-2333-A34F-8398-6914E78E4816}" type="slidenum">
              <a:rPr lang="en-US" smtClean="0"/>
              <a:pPr/>
              <a:t>‹#›</a:t>
            </a:fld>
            <a:endParaRPr lang="en-US" dirty="0"/>
          </a:p>
        </p:txBody>
      </p:sp>
      <p:sp>
        <p:nvSpPr>
          <p:cNvPr id="9" name="Content Placeholder 2">
            <a:extLst>
              <a:ext uri="{FF2B5EF4-FFF2-40B4-BE49-F238E27FC236}">
                <a16:creationId xmlns:a16="http://schemas.microsoft.com/office/drawing/2014/main" id="{2E1AD824-A71C-443A-B771-00F3DF3BC840}"/>
              </a:ext>
            </a:extLst>
          </p:cNvPr>
          <p:cNvSpPr>
            <a:spLocks noGrp="1"/>
          </p:cNvSpPr>
          <p:nvPr>
            <p:ph idx="1"/>
          </p:nvPr>
        </p:nvSpPr>
        <p:spPr>
          <a:xfrm>
            <a:off x="409575" y="1961242"/>
            <a:ext cx="4797425" cy="4182873"/>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1">
            <a:extLst>
              <a:ext uri="{FF2B5EF4-FFF2-40B4-BE49-F238E27FC236}">
                <a16:creationId xmlns:a16="http://schemas.microsoft.com/office/drawing/2014/main" id="{DE2CB1EC-9D14-4030-9C49-93B47016CC5D}"/>
              </a:ext>
            </a:extLst>
          </p:cNvPr>
          <p:cNvSpPr>
            <a:spLocks noGrp="1"/>
          </p:cNvSpPr>
          <p:nvPr>
            <p:ph type="title"/>
          </p:nvPr>
        </p:nvSpPr>
        <p:spPr>
          <a:xfrm>
            <a:off x="409575" y="368527"/>
            <a:ext cx="4797426" cy="1185661"/>
          </a:xfrm>
          <a:prstGeom prst="rect">
            <a:avLst/>
          </a:prstGeom>
        </p:spPr>
        <p:txBody>
          <a:bodyPr>
            <a:noAutofit/>
          </a:bodyPr>
          <a:lstStyle>
            <a:lvl1pPr>
              <a:defRPr b="1" i="0">
                <a:latin typeface="+mj-lt"/>
              </a:defRPr>
            </a:lvl1pPr>
          </a:lstStyle>
          <a:p>
            <a:endParaRPr lang="en-US" sz="36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Layout 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979122-BF29-46D4-8F3B-A24A34E9A0FE}"/>
              </a:ext>
            </a:extLst>
          </p:cNvPr>
          <p:cNvSpPr/>
          <p:nvPr userDrawn="1"/>
        </p:nvSpPr>
        <p:spPr>
          <a:xfrm>
            <a:off x="-1351" y="0"/>
            <a:ext cx="1219335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Subtitle 2"/>
          <p:cNvSpPr>
            <a:spLocks noGrp="1"/>
          </p:cNvSpPr>
          <p:nvPr>
            <p:ph type="subTitle" idx="1"/>
          </p:nvPr>
        </p:nvSpPr>
        <p:spPr>
          <a:xfrm>
            <a:off x="838200" y="4034742"/>
            <a:ext cx="4935583" cy="1101122"/>
          </a:xfrm>
        </p:spPr>
        <p:txBody>
          <a:bodyPr lIns="100584" rIns="100584">
            <a:noAutofit/>
          </a:bodyPr>
          <a:lstStyle>
            <a:lvl1pPr marL="0" indent="0" algn="l">
              <a:lnSpc>
                <a:spcPct val="95000"/>
              </a:lnSpc>
              <a:buNone/>
              <a:defRPr sz="20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2" name="Title 1">
            <a:extLst>
              <a:ext uri="{FF2B5EF4-FFF2-40B4-BE49-F238E27FC236}">
                <a16:creationId xmlns:a16="http://schemas.microsoft.com/office/drawing/2014/main" id="{B6077251-48A5-784B-89BA-5F34E050DBA4}"/>
              </a:ext>
            </a:extLst>
          </p:cNvPr>
          <p:cNvSpPr>
            <a:spLocks noGrp="1"/>
          </p:cNvSpPr>
          <p:nvPr>
            <p:ph type="ctrTitle" hasCustomPrompt="1"/>
          </p:nvPr>
        </p:nvSpPr>
        <p:spPr>
          <a:xfrm>
            <a:off x="838200" y="1555067"/>
            <a:ext cx="4935583" cy="2387600"/>
          </a:xfrm>
          <a:prstGeom prst="rect">
            <a:avLst/>
          </a:prstGeom>
        </p:spPr>
        <p:txBody>
          <a:bodyPr anchor="b">
            <a:noAutofit/>
          </a:bodyPr>
          <a:lstStyle>
            <a:lvl1pPr algn="l">
              <a:lnSpc>
                <a:spcPct val="95000"/>
              </a:lnSpc>
              <a:defRPr sz="3600" b="1" i="0">
                <a:latin typeface="+mj-lt"/>
              </a:defRPr>
            </a:lvl1pPr>
          </a:lstStyle>
          <a:p>
            <a:r>
              <a:rPr lang="en-US" dirty="0"/>
              <a:t>Click to edit</a:t>
            </a:r>
            <a:br>
              <a:rPr lang="en-US" dirty="0"/>
            </a:br>
            <a:r>
              <a:rPr lang="en-US" dirty="0"/>
              <a:t>Master title style</a:t>
            </a:r>
          </a:p>
        </p:txBody>
      </p:sp>
    </p:spTree>
    <p:extLst>
      <p:ext uri="{BB962C8B-B14F-4D97-AF65-F5344CB8AC3E}">
        <p14:creationId xmlns:p14="http://schemas.microsoft.com/office/powerpoint/2010/main" val="13125255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w/Graph">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503F362-20DB-F249-A76E-E6E4010C1C2F}"/>
              </a:ext>
            </a:extLst>
          </p:cNvPr>
          <p:cNvSpPr/>
          <p:nvPr userDrawn="1"/>
        </p:nvSpPr>
        <p:spPr>
          <a:xfrm>
            <a:off x="8042188" y="1981199"/>
            <a:ext cx="3311611" cy="14478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5">
            <a:extLst>
              <a:ext uri="{FF2B5EF4-FFF2-40B4-BE49-F238E27FC236}">
                <a16:creationId xmlns:a16="http://schemas.microsoft.com/office/drawing/2014/main" id="{05C7827A-7BF9-C44D-94A8-5997713CEF96}"/>
              </a:ext>
            </a:extLst>
          </p:cNvPr>
          <p:cNvSpPr>
            <a:spLocks noGrp="1"/>
          </p:cNvSpPr>
          <p:nvPr>
            <p:ph type="body" sz="quarter" idx="13"/>
          </p:nvPr>
        </p:nvSpPr>
        <p:spPr>
          <a:xfrm>
            <a:off x="8239896" y="2121693"/>
            <a:ext cx="2931898" cy="276547"/>
          </a:xfrm>
        </p:spPr>
        <p:txBody>
          <a:bodyPr>
            <a:noAutofit/>
          </a:bodyPr>
          <a:lstStyle>
            <a:lvl1pPr marL="0" indent="0">
              <a:buNone/>
              <a:defRPr sz="1800" b="1">
                <a:solidFill>
                  <a:schemeClr val="bg1"/>
                </a:solidFill>
              </a:defRPr>
            </a:lvl1pPr>
            <a:lvl2pPr marL="457200" indent="0">
              <a:buNone/>
              <a:defRPr b="1"/>
            </a:lvl2pPr>
            <a:lvl3pPr marL="914400" indent="0">
              <a:buNone/>
              <a:defRPr b="1"/>
            </a:lvl3pPr>
            <a:lvl4pPr marL="1371600" indent="0">
              <a:buNone/>
              <a:defRPr b="1"/>
            </a:lvl4pPr>
            <a:lvl5pPr marL="1828800" indent="0">
              <a:buNone/>
              <a:defRPr b="1"/>
            </a:lvl5pPr>
          </a:lstStyle>
          <a:p>
            <a:pPr lvl="0"/>
            <a:r>
              <a:rPr lang="en-US" dirty="0"/>
              <a:t>Click to edit</a:t>
            </a:r>
          </a:p>
        </p:txBody>
      </p:sp>
      <p:sp>
        <p:nvSpPr>
          <p:cNvPr id="14" name="Text Placeholder 5">
            <a:extLst>
              <a:ext uri="{FF2B5EF4-FFF2-40B4-BE49-F238E27FC236}">
                <a16:creationId xmlns:a16="http://schemas.microsoft.com/office/drawing/2014/main" id="{8C618AC4-D0FF-1145-A60F-F4FFFE0A9F68}"/>
              </a:ext>
            </a:extLst>
          </p:cNvPr>
          <p:cNvSpPr>
            <a:spLocks noGrp="1"/>
          </p:cNvSpPr>
          <p:nvPr>
            <p:ph type="body" sz="quarter" idx="14"/>
          </p:nvPr>
        </p:nvSpPr>
        <p:spPr>
          <a:xfrm>
            <a:off x="8239896" y="2538735"/>
            <a:ext cx="2931898" cy="763934"/>
          </a:xfrm>
        </p:spPr>
        <p:txBody>
          <a:bodyPr>
            <a:noAutofit/>
          </a:bodyPr>
          <a:lstStyle>
            <a:lvl1pPr marL="0" indent="0">
              <a:buNone/>
              <a:defRPr sz="1400" b="0">
                <a:solidFill>
                  <a:schemeClr val="bg1"/>
                </a:solidFill>
              </a:defRPr>
            </a:lvl1pPr>
            <a:lvl2pPr marL="457200" indent="0">
              <a:buNone/>
              <a:defRPr b="1"/>
            </a:lvl2pPr>
            <a:lvl3pPr marL="914400" indent="0">
              <a:buNone/>
              <a:defRPr b="1"/>
            </a:lvl3pPr>
            <a:lvl4pPr marL="1371600" indent="0">
              <a:buNone/>
              <a:defRPr b="1"/>
            </a:lvl4pPr>
            <a:lvl5pPr marL="1828800" indent="0">
              <a:buNone/>
              <a:defRPr b="1"/>
            </a:lvl5pPr>
          </a:lstStyle>
          <a:p>
            <a:pPr lvl="0"/>
            <a:r>
              <a:rPr lang="en-US" dirty="0"/>
              <a:t>Click to edit</a:t>
            </a:r>
          </a:p>
        </p:txBody>
      </p:sp>
      <p:sp>
        <p:nvSpPr>
          <p:cNvPr id="15" name="Rectangle 14">
            <a:extLst>
              <a:ext uri="{FF2B5EF4-FFF2-40B4-BE49-F238E27FC236}">
                <a16:creationId xmlns:a16="http://schemas.microsoft.com/office/drawing/2014/main" id="{347E004E-3C31-0546-9410-73A9B582832A}"/>
              </a:ext>
            </a:extLst>
          </p:cNvPr>
          <p:cNvSpPr/>
          <p:nvPr userDrawn="1"/>
        </p:nvSpPr>
        <p:spPr>
          <a:xfrm>
            <a:off x="8042188" y="3570698"/>
            <a:ext cx="3311611" cy="21141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5">
            <a:extLst>
              <a:ext uri="{FF2B5EF4-FFF2-40B4-BE49-F238E27FC236}">
                <a16:creationId xmlns:a16="http://schemas.microsoft.com/office/drawing/2014/main" id="{3B3C7961-BF83-5A42-AEDA-D6DBC6524017}"/>
              </a:ext>
            </a:extLst>
          </p:cNvPr>
          <p:cNvSpPr>
            <a:spLocks noGrp="1"/>
          </p:cNvSpPr>
          <p:nvPr>
            <p:ph type="body" sz="quarter" idx="15"/>
          </p:nvPr>
        </p:nvSpPr>
        <p:spPr>
          <a:xfrm>
            <a:off x="8239896" y="3711192"/>
            <a:ext cx="2931898" cy="276547"/>
          </a:xfrm>
        </p:spPr>
        <p:txBody>
          <a:bodyPr>
            <a:noAutofit/>
          </a:bodyPr>
          <a:lstStyle>
            <a:lvl1pPr marL="0" indent="0">
              <a:buNone/>
              <a:defRPr sz="1800" b="1">
                <a:solidFill>
                  <a:schemeClr val="accent2"/>
                </a:solidFill>
              </a:defRPr>
            </a:lvl1pPr>
            <a:lvl2pPr marL="457200" indent="0">
              <a:buNone/>
              <a:defRPr b="1"/>
            </a:lvl2pPr>
            <a:lvl3pPr marL="914400" indent="0">
              <a:buNone/>
              <a:defRPr b="1"/>
            </a:lvl3pPr>
            <a:lvl4pPr marL="1371600" indent="0">
              <a:buNone/>
              <a:defRPr b="1"/>
            </a:lvl4pPr>
            <a:lvl5pPr marL="1828800" indent="0">
              <a:buNone/>
              <a:defRPr b="1"/>
            </a:lvl5pPr>
          </a:lstStyle>
          <a:p>
            <a:pPr lvl="0"/>
            <a:r>
              <a:rPr lang="en-US" dirty="0"/>
              <a:t>Click to edit</a:t>
            </a:r>
          </a:p>
        </p:txBody>
      </p:sp>
      <p:sp>
        <p:nvSpPr>
          <p:cNvPr id="17" name="Text Placeholder 5">
            <a:extLst>
              <a:ext uri="{FF2B5EF4-FFF2-40B4-BE49-F238E27FC236}">
                <a16:creationId xmlns:a16="http://schemas.microsoft.com/office/drawing/2014/main" id="{24EEA844-52FB-3A49-8689-6F73550C2790}"/>
              </a:ext>
            </a:extLst>
          </p:cNvPr>
          <p:cNvSpPr>
            <a:spLocks noGrp="1"/>
          </p:cNvSpPr>
          <p:nvPr>
            <p:ph type="body" sz="quarter" idx="16"/>
          </p:nvPr>
        </p:nvSpPr>
        <p:spPr>
          <a:xfrm>
            <a:off x="8239896" y="4138746"/>
            <a:ext cx="2931898" cy="232876"/>
          </a:xfrm>
        </p:spPr>
        <p:txBody>
          <a:bodyPr>
            <a:noAutofit/>
          </a:bodyPr>
          <a:lstStyle>
            <a:lvl1pPr marL="0" indent="0">
              <a:buNone/>
              <a:defRPr sz="1400" b="0">
                <a:solidFill>
                  <a:schemeClr val="tx1"/>
                </a:solidFill>
              </a:defRPr>
            </a:lvl1pPr>
            <a:lvl2pPr marL="457200" indent="0">
              <a:buNone/>
              <a:defRPr b="1"/>
            </a:lvl2pPr>
            <a:lvl3pPr marL="914400" indent="0">
              <a:buNone/>
              <a:defRPr b="1"/>
            </a:lvl3pPr>
            <a:lvl4pPr marL="1371600" indent="0">
              <a:buNone/>
              <a:defRPr b="1"/>
            </a:lvl4pPr>
            <a:lvl5pPr marL="1828800" indent="0">
              <a:buNone/>
              <a:defRPr b="1"/>
            </a:lvl5pPr>
          </a:lstStyle>
          <a:p>
            <a:pPr lvl="0"/>
            <a:r>
              <a:rPr lang="en-US" dirty="0"/>
              <a:t>Click to edit</a:t>
            </a:r>
          </a:p>
        </p:txBody>
      </p:sp>
      <p:sp>
        <p:nvSpPr>
          <p:cNvPr id="21" name="Text Placeholder 5">
            <a:extLst>
              <a:ext uri="{FF2B5EF4-FFF2-40B4-BE49-F238E27FC236}">
                <a16:creationId xmlns:a16="http://schemas.microsoft.com/office/drawing/2014/main" id="{4FE0A7F6-E9A7-2D4A-BF0B-92833E3BB2D9}"/>
              </a:ext>
            </a:extLst>
          </p:cNvPr>
          <p:cNvSpPr>
            <a:spLocks noGrp="1"/>
          </p:cNvSpPr>
          <p:nvPr>
            <p:ph type="body" sz="quarter" idx="17"/>
          </p:nvPr>
        </p:nvSpPr>
        <p:spPr>
          <a:xfrm>
            <a:off x="8239896" y="4615323"/>
            <a:ext cx="2931898" cy="232876"/>
          </a:xfrm>
        </p:spPr>
        <p:txBody>
          <a:bodyPr>
            <a:noAutofit/>
          </a:bodyPr>
          <a:lstStyle>
            <a:lvl1pPr marL="0" indent="0">
              <a:buNone/>
              <a:defRPr sz="1400" b="0">
                <a:solidFill>
                  <a:schemeClr val="tx1"/>
                </a:solidFill>
              </a:defRPr>
            </a:lvl1pPr>
            <a:lvl2pPr marL="457200" indent="0">
              <a:buNone/>
              <a:defRPr b="1"/>
            </a:lvl2pPr>
            <a:lvl3pPr marL="914400" indent="0">
              <a:buNone/>
              <a:defRPr b="1"/>
            </a:lvl3pPr>
            <a:lvl4pPr marL="1371600" indent="0">
              <a:buNone/>
              <a:defRPr b="1"/>
            </a:lvl4pPr>
            <a:lvl5pPr marL="1828800" indent="0">
              <a:buNone/>
              <a:defRPr b="1"/>
            </a:lvl5pPr>
          </a:lstStyle>
          <a:p>
            <a:pPr lvl="0"/>
            <a:r>
              <a:rPr lang="en-US" dirty="0"/>
              <a:t>Click to edit</a:t>
            </a:r>
          </a:p>
        </p:txBody>
      </p:sp>
      <p:sp>
        <p:nvSpPr>
          <p:cNvPr id="23" name="Text Placeholder 5">
            <a:extLst>
              <a:ext uri="{FF2B5EF4-FFF2-40B4-BE49-F238E27FC236}">
                <a16:creationId xmlns:a16="http://schemas.microsoft.com/office/drawing/2014/main" id="{2A447BB1-F57A-7242-8779-C27C8EC6D726}"/>
              </a:ext>
            </a:extLst>
          </p:cNvPr>
          <p:cNvSpPr>
            <a:spLocks noGrp="1"/>
          </p:cNvSpPr>
          <p:nvPr>
            <p:ph type="body" sz="quarter" idx="18"/>
          </p:nvPr>
        </p:nvSpPr>
        <p:spPr>
          <a:xfrm>
            <a:off x="8239896" y="5083314"/>
            <a:ext cx="2931898" cy="232876"/>
          </a:xfrm>
        </p:spPr>
        <p:txBody>
          <a:bodyPr>
            <a:noAutofit/>
          </a:bodyPr>
          <a:lstStyle>
            <a:lvl1pPr marL="0" indent="0">
              <a:buNone/>
              <a:defRPr sz="1400" b="0">
                <a:solidFill>
                  <a:schemeClr val="tx1"/>
                </a:solidFill>
              </a:defRPr>
            </a:lvl1pPr>
            <a:lvl2pPr marL="457200" indent="0">
              <a:buNone/>
              <a:defRPr b="1"/>
            </a:lvl2pPr>
            <a:lvl3pPr marL="914400" indent="0">
              <a:buNone/>
              <a:defRPr b="1"/>
            </a:lvl3pPr>
            <a:lvl4pPr marL="1371600" indent="0">
              <a:buNone/>
              <a:defRPr b="1"/>
            </a:lvl4pPr>
            <a:lvl5pPr marL="1828800" indent="0">
              <a:buNone/>
              <a:defRPr b="1"/>
            </a:lvl5pPr>
          </a:lstStyle>
          <a:p>
            <a:pPr lvl="0"/>
            <a:r>
              <a:rPr lang="en-US" dirty="0"/>
              <a:t>Click to edit</a:t>
            </a:r>
          </a:p>
        </p:txBody>
      </p:sp>
      <p:sp>
        <p:nvSpPr>
          <p:cNvPr id="37" name="Content Placeholder 36">
            <a:extLst>
              <a:ext uri="{FF2B5EF4-FFF2-40B4-BE49-F238E27FC236}">
                <a16:creationId xmlns:a16="http://schemas.microsoft.com/office/drawing/2014/main" id="{8AA18312-71B1-8C49-9076-B7FF175D3453}"/>
              </a:ext>
            </a:extLst>
          </p:cNvPr>
          <p:cNvSpPr>
            <a:spLocks noGrp="1"/>
          </p:cNvSpPr>
          <p:nvPr>
            <p:ph sz="quarter" idx="23"/>
          </p:nvPr>
        </p:nvSpPr>
        <p:spPr>
          <a:xfrm>
            <a:off x="5404708" y="2838919"/>
            <a:ext cx="1955316" cy="344487"/>
          </a:xfrm>
        </p:spPr>
        <p:txBody>
          <a:bodyPr anchor="b"/>
          <a:lstStyle>
            <a:lvl1pPr marL="0" indent="0" algn="r">
              <a:buNone/>
              <a:defRPr sz="1800" b="1">
                <a:solidFill>
                  <a:schemeClr val="accent2"/>
                </a:solidFill>
              </a:defRPr>
            </a:lvl1pPr>
            <a:lvl2pPr marL="457200" indent="0">
              <a:buNone/>
              <a:defRPr b="1">
                <a:solidFill>
                  <a:schemeClr val="accent2"/>
                </a:solidFill>
              </a:defRPr>
            </a:lvl2pPr>
            <a:lvl3pPr marL="914400" indent="0">
              <a:buNone/>
              <a:defRPr b="1">
                <a:solidFill>
                  <a:schemeClr val="accent2"/>
                </a:solidFill>
              </a:defRPr>
            </a:lvl3pPr>
            <a:lvl4pPr marL="1371600" indent="0">
              <a:buNone/>
              <a:defRPr b="1">
                <a:solidFill>
                  <a:schemeClr val="accent2"/>
                </a:solidFill>
              </a:defRPr>
            </a:lvl4pPr>
            <a:lvl5pPr marL="1828800" indent="0">
              <a:buNone/>
              <a:defRPr b="1">
                <a:solidFill>
                  <a:schemeClr val="accent2"/>
                </a:solidFill>
              </a:defRPr>
            </a:lvl5pPr>
          </a:lstStyle>
          <a:p>
            <a:pPr lvl="0"/>
            <a:r>
              <a:rPr lang="en-US" dirty="0"/>
              <a:t>Click to edit</a:t>
            </a:r>
          </a:p>
        </p:txBody>
      </p:sp>
      <p:sp>
        <p:nvSpPr>
          <p:cNvPr id="38" name="Content Placeholder 36">
            <a:extLst>
              <a:ext uri="{FF2B5EF4-FFF2-40B4-BE49-F238E27FC236}">
                <a16:creationId xmlns:a16="http://schemas.microsoft.com/office/drawing/2014/main" id="{1CF98512-E276-9D4A-9283-4CC911C6DCAA}"/>
              </a:ext>
            </a:extLst>
          </p:cNvPr>
          <p:cNvSpPr>
            <a:spLocks noGrp="1"/>
          </p:cNvSpPr>
          <p:nvPr>
            <p:ph sz="quarter" idx="24"/>
          </p:nvPr>
        </p:nvSpPr>
        <p:spPr>
          <a:xfrm>
            <a:off x="5404708" y="4271772"/>
            <a:ext cx="1955316" cy="344487"/>
          </a:xfrm>
        </p:spPr>
        <p:txBody>
          <a:bodyPr anchor="b"/>
          <a:lstStyle>
            <a:lvl1pPr marL="0" indent="0" algn="r">
              <a:buNone/>
              <a:defRPr sz="1800" b="1">
                <a:solidFill>
                  <a:schemeClr val="accent2">
                    <a:lumMod val="75000"/>
                  </a:schemeClr>
                </a:solidFill>
              </a:defRPr>
            </a:lvl1pPr>
            <a:lvl2pPr marL="457200" indent="0">
              <a:buNone/>
              <a:defRPr b="1">
                <a:solidFill>
                  <a:schemeClr val="accent2"/>
                </a:solidFill>
              </a:defRPr>
            </a:lvl2pPr>
            <a:lvl3pPr marL="914400" indent="0">
              <a:buNone/>
              <a:defRPr b="1">
                <a:solidFill>
                  <a:schemeClr val="accent2"/>
                </a:solidFill>
              </a:defRPr>
            </a:lvl3pPr>
            <a:lvl4pPr marL="1371600" indent="0">
              <a:buNone/>
              <a:defRPr b="1">
                <a:solidFill>
                  <a:schemeClr val="accent2"/>
                </a:solidFill>
              </a:defRPr>
            </a:lvl4pPr>
            <a:lvl5pPr marL="1828800" indent="0">
              <a:buNone/>
              <a:defRPr b="1">
                <a:solidFill>
                  <a:schemeClr val="accent2"/>
                </a:solidFill>
              </a:defRPr>
            </a:lvl5pPr>
          </a:lstStyle>
          <a:p>
            <a:pPr lvl="0"/>
            <a:r>
              <a:rPr lang="en-US" dirty="0"/>
              <a:t>Click to edit</a:t>
            </a:r>
          </a:p>
        </p:txBody>
      </p:sp>
      <p:sp>
        <p:nvSpPr>
          <p:cNvPr id="41" name="Content Placeholder 39">
            <a:extLst>
              <a:ext uri="{FF2B5EF4-FFF2-40B4-BE49-F238E27FC236}">
                <a16:creationId xmlns:a16="http://schemas.microsoft.com/office/drawing/2014/main" id="{3A16AF04-026C-A64C-ACC8-F49E84977E41}"/>
              </a:ext>
            </a:extLst>
          </p:cNvPr>
          <p:cNvSpPr>
            <a:spLocks noGrp="1"/>
          </p:cNvSpPr>
          <p:nvPr>
            <p:ph sz="quarter" idx="26"/>
          </p:nvPr>
        </p:nvSpPr>
        <p:spPr>
          <a:xfrm>
            <a:off x="4491318" y="4677695"/>
            <a:ext cx="2868706" cy="245793"/>
          </a:xfrm>
        </p:spPr>
        <p:txBody>
          <a:bodyPr>
            <a:noAutofit/>
          </a:bodyPr>
          <a:lstStyle>
            <a:lvl1pPr marL="0" indent="0" algn="r">
              <a:buNone/>
              <a:defRPr sz="1400"/>
            </a:lvl1pPr>
            <a:lvl2pPr marL="457200" indent="0" algn="r">
              <a:buNone/>
              <a:defRPr sz="1200"/>
            </a:lvl2pPr>
            <a:lvl3pPr marL="914400" indent="0" algn="r">
              <a:buNone/>
              <a:defRPr sz="1200"/>
            </a:lvl3pPr>
            <a:lvl4pPr marL="1371600" indent="0" algn="r">
              <a:buNone/>
              <a:defRPr sz="1200"/>
            </a:lvl4pPr>
            <a:lvl5pPr marL="1828800" indent="0" algn="r">
              <a:buNone/>
              <a:defRPr sz="1200"/>
            </a:lvl5pPr>
          </a:lstStyle>
          <a:p>
            <a:pPr lvl="0"/>
            <a:r>
              <a:rPr lang="en-US" dirty="0"/>
              <a:t>Click to edit Master text styles</a:t>
            </a:r>
          </a:p>
        </p:txBody>
      </p:sp>
      <p:sp>
        <p:nvSpPr>
          <p:cNvPr id="25" name="Content Placeholder 39">
            <a:extLst>
              <a:ext uri="{FF2B5EF4-FFF2-40B4-BE49-F238E27FC236}">
                <a16:creationId xmlns:a16="http://schemas.microsoft.com/office/drawing/2014/main" id="{2873F85B-515E-E94D-8472-C7B47B9FBE3D}"/>
              </a:ext>
            </a:extLst>
          </p:cNvPr>
          <p:cNvSpPr>
            <a:spLocks noGrp="1"/>
          </p:cNvSpPr>
          <p:nvPr>
            <p:ph sz="quarter" idx="27"/>
          </p:nvPr>
        </p:nvSpPr>
        <p:spPr>
          <a:xfrm>
            <a:off x="4491318" y="3239187"/>
            <a:ext cx="2868706" cy="245793"/>
          </a:xfrm>
        </p:spPr>
        <p:txBody>
          <a:bodyPr>
            <a:noAutofit/>
          </a:bodyPr>
          <a:lstStyle>
            <a:lvl1pPr marL="0" indent="0" algn="r">
              <a:buNone/>
              <a:defRPr sz="1400"/>
            </a:lvl1pPr>
            <a:lvl2pPr marL="457200" indent="0" algn="r">
              <a:buNone/>
              <a:defRPr sz="1200"/>
            </a:lvl2pPr>
            <a:lvl3pPr marL="914400" indent="0" algn="r">
              <a:buNone/>
              <a:defRPr sz="1200"/>
            </a:lvl3pPr>
            <a:lvl4pPr marL="1371600" indent="0" algn="r">
              <a:buNone/>
              <a:defRPr sz="1200"/>
            </a:lvl4pPr>
            <a:lvl5pPr marL="1828800" indent="0" algn="r">
              <a:buNone/>
              <a:defRPr sz="1200"/>
            </a:lvl5pPr>
          </a:lstStyle>
          <a:p>
            <a:pPr lvl="0"/>
            <a:r>
              <a:rPr lang="en-US" dirty="0"/>
              <a:t>Click to edit Master text styles</a:t>
            </a:r>
          </a:p>
        </p:txBody>
      </p:sp>
      <p:sp>
        <p:nvSpPr>
          <p:cNvPr id="5" name="Slide Number Placeholder 4">
            <a:extLst>
              <a:ext uri="{FF2B5EF4-FFF2-40B4-BE49-F238E27FC236}">
                <a16:creationId xmlns:a16="http://schemas.microsoft.com/office/drawing/2014/main" id="{47884457-232C-5944-96BE-F581082CEE80}"/>
              </a:ext>
            </a:extLst>
          </p:cNvPr>
          <p:cNvSpPr>
            <a:spLocks noGrp="1"/>
          </p:cNvSpPr>
          <p:nvPr>
            <p:ph type="sldNum" sz="quarter" idx="30"/>
          </p:nvPr>
        </p:nvSpPr>
        <p:spPr/>
        <p:txBody>
          <a:bodyPr/>
          <a:lstStyle/>
          <a:p>
            <a:fld id="{2D485021-2333-A34F-8398-6914E78E4816}" type="slidenum">
              <a:rPr lang="en-US" smtClean="0"/>
              <a:pPr/>
              <a:t>‹#›</a:t>
            </a:fld>
            <a:endParaRPr lang="en-US" dirty="0"/>
          </a:p>
        </p:txBody>
      </p:sp>
      <p:sp>
        <p:nvSpPr>
          <p:cNvPr id="29" name="Content Placeholder 2">
            <a:extLst>
              <a:ext uri="{FF2B5EF4-FFF2-40B4-BE49-F238E27FC236}">
                <a16:creationId xmlns:a16="http://schemas.microsoft.com/office/drawing/2014/main" id="{E6669A1A-4015-44B3-9069-3A8EBF5B15C9}"/>
              </a:ext>
            </a:extLst>
          </p:cNvPr>
          <p:cNvSpPr>
            <a:spLocks noGrp="1"/>
          </p:cNvSpPr>
          <p:nvPr>
            <p:ph idx="1"/>
          </p:nvPr>
        </p:nvSpPr>
        <p:spPr>
          <a:xfrm>
            <a:off x="409575" y="1364342"/>
            <a:ext cx="4797425" cy="475705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1" name="Title 1">
            <a:extLst>
              <a:ext uri="{FF2B5EF4-FFF2-40B4-BE49-F238E27FC236}">
                <a16:creationId xmlns:a16="http://schemas.microsoft.com/office/drawing/2014/main" id="{2AE9D74F-185B-4AB6-A791-0AE6379C7FDE}"/>
              </a:ext>
            </a:extLst>
          </p:cNvPr>
          <p:cNvSpPr>
            <a:spLocks noGrp="1"/>
          </p:cNvSpPr>
          <p:nvPr>
            <p:ph type="title"/>
          </p:nvPr>
        </p:nvSpPr>
        <p:spPr>
          <a:xfrm>
            <a:off x="409574" y="368527"/>
            <a:ext cx="11373993" cy="589417"/>
          </a:xfrm>
          <a:prstGeom prst="rect">
            <a:avLst/>
          </a:prstGeom>
        </p:spPr>
        <p:txBody>
          <a:bodyPr>
            <a:noAutofit/>
          </a:bodyPr>
          <a:lstStyle>
            <a:lvl1pPr>
              <a:defRPr b="1" i="0">
                <a:latin typeface="+mj-lt"/>
              </a:defRPr>
            </a:lvl1pPr>
          </a:lstStyle>
          <a:p>
            <a:endParaRPr lang="en-US" sz="3600" dirty="0"/>
          </a:p>
        </p:txBody>
      </p:sp>
    </p:spTree>
    <p:extLst>
      <p:ext uri="{BB962C8B-B14F-4D97-AF65-F5344CB8AC3E}">
        <p14:creationId xmlns:p14="http://schemas.microsoft.com/office/powerpoint/2010/main" val="10193671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item List">
    <p:spTree>
      <p:nvGrpSpPr>
        <p:cNvPr id="1" name=""/>
        <p:cNvGrpSpPr/>
        <p:nvPr/>
      </p:nvGrpSpPr>
      <p:grpSpPr>
        <a:xfrm>
          <a:off x="0" y="0"/>
          <a:ext cx="0" cy="0"/>
          <a:chOff x="0" y="0"/>
          <a:chExt cx="0" cy="0"/>
        </a:xfrm>
      </p:grpSpPr>
      <p:sp>
        <p:nvSpPr>
          <p:cNvPr id="10" name="Content Placeholder 2"/>
          <p:cNvSpPr>
            <a:spLocks noGrp="1"/>
          </p:cNvSpPr>
          <p:nvPr>
            <p:ph idx="1"/>
          </p:nvPr>
        </p:nvSpPr>
        <p:spPr>
          <a:xfrm>
            <a:off x="409576" y="1361250"/>
            <a:ext cx="9721396" cy="124006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
        <p:nvSpPr>
          <p:cNvPr id="13" name="Content Placeholder 2">
            <a:extLst>
              <a:ext uri="{FF2B5EF4-FFF2-40B4-BE49-F238E27FC236}">
                <a16:creationId xmlns:a16="http://schemas.microsoft.com/office/drawing/2014/main" id="{65F51942-3E9A-3F40-9098-E2C448453A75}"/>
              </a:ext>
            </a:extLst>
          </p:cNvPr>
          <p:cNvSpPr>
            <a:spLocks noGrp="1"/>
          </p:cNvSpPr>
          <p:nvPr>
            <p:ph idx="13"/>
          </p:nvPr>
        </p:nvSpPr>
        <p:spPr>
          <a:xfrm>
            <a:off x="409576" y="2908833"/>
            <a:ext cx="9721396" cy="124006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
        <p:nvSpPr>
          <p:cNvPr id="14" name="Content Placeholder 2">
            <a:extLst>
              <a:ext uri="{FF2B5EF4-FFF2-40B4-BE49-F238E27FC236}">
                <a16:creationId xmlns:a16="http://schemas.microsoft.com/office/drawing/2014/main" id="{B3CFE83D-286C-9740-8D6E-4CDF433D8981}"/>
              </a:ext>
            </a:extLst>
          </p:cNvPr>
          <p:cNvSpPr>
            <a:spLocks noGrp="1"/>
          </p:cNvSpPr>
          <p:nvPr>
            <p:ph idx="14"/>
          </p:nvPr>
        </p:nvSpPr>
        <p:spPr>
          <a:xfrm>
            <a:off x="409575" y="4456416"/>
            <a:ext cx="9721396" cy="124006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
        <p:nvSpPr>
          <p:cNvPr id="15" name="Title 1">
            <a:extLst>
              <a:ext uri="{FF2B5EF4-FFF2-40B4-BE49-F238E27FC236}">
                <a16:creationId xmlns:a16="http://schemas.microsoft.com/office/drawing/2014/main" id="{F7227E64-EB51-4CB7-B502-38ADCA975834}"/>
              </a:ext>
            </a:extLst>
          </p:cNvPr>
          <p:cNvSpPr>
            <a:spLocks noGrp="1"/>
          </p:cNvSpPr>
          <p:nvPr>
            <p:ph type="title"/>
          </p:nvPr>
        </p:nvSpPr>
        <p:spPr>
          <a:xfrm>
            <a:off x="409575" y="368527"/>
            <a:ext cx="8620126" cy="589417"/>
          </a:xfrm>
          <a:prstGeom prst="rect">
            <a:avLst/>
          </a:prstGeom>
        </p:spPr>
        <p:txBody>
          <a:bodyPr>
            <a:noAutofit/>
          </a:bodyPr>
          <a:lstStyle>
            <a:lvl1pPr>
              <a:defRPr b="1" i="0">
                <a:latin typeface="+mj-lt"/>
              </a:defRPr>
            </a:lvl1pPr>
          </a:lstStyle>
          <a:p>
            <a:endParaRPr lang="en-US" sz="3600" dirty="0"/>
          </a:p>
        </p:txBody>
      </p:sp>
      <p:sp>
        <p:nvSpPr>
          <p:cNvPr id="12" name="Slide Number Placeholder 8">
            <a:extLst>
              <a:ext uri="{FF2B5EF4-FFF2-40B4-BE49-F238E27FC236}">
                <a16:creationId xmlns:a16="http://schemas.microsoft.com/office/drawing/2014/main" id="{EDFD210E-0B00-48D4-9435-E5E21AF8ED0A}"/>
              </a:ext>
            </a:extLst>
          </p:cNvPr>
          <p:cNvSpPr>
            <a:spLocks noGrp="1"/>
          </p:cNvSpPr>
          <p:nvPr>
            <p:ph type="sldNum" sz="quarter" idx="12"/>
          </p:nvPr>
        </p:nvSpPr>
        <p:spPr>
          <a:xfrm>
            <a:off x="11298300" y="6551169"/>
            <a:ext cx="485268" cy="192649"/>
          </a:xfrm>
        </p:spPr>
        <p:txBody>
          <a:bodyPr/>
          <a:lstStyle>
            <a:lvl1pPr>
              <a:defRPr>
                <a:solidFill>
                  <a:schemeClr val="bg1"/>
                </a:solidFill>
              </a:defRPr>
            </a:lvl1pPr>
          </a:lstStyle>
          <a:p>
            <a:fld id="{2D485021-2333-A34F-8398-6914E78E4816}" type="slidenum">
              <a:rPr lang="en-US" smtClean="0"/>
              <a:pPr/>
              <a:t>‹#›</a:t>
            </a:fld>
            <a:endParaRPr lang="en-US" dirty="0"/>
          </a:p>
        </p:txBody>
      </p:sp>
    </p:spTree>
    <p:extLst>
      <p:ext uri="{BB962C8B-B14F-4D97-AF65-F5344CB8AC3E}">
        <p14:creationId xmlns:p14="http://schemas.microsoft.com/office/powerpoint/2010/main" val="5980308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item List">
    <p:spTree>
      <p:nvGrpSpPr>
        <p:cNvPr id="1" name=""/>
        <p:cNvGrpSpPr/>
        <p:nvPr/>
      </p:nvGrpSpPr>
      <p:grpSpPr>
        <a:xfrm>
          <a:off x="0" y="0"/>
          <a:ext cx="0" cy="0"/>
          <a:chOff x="0" y="0"/>
          <a:chExt cx="0" cy="0"/>
        </a:xfrm>
      </p:grpSpPr>
      <p:sp>
        <p:nvSpPr>
          <p:cNvPr id="20" name="Content Placeholder 2">
            <a:extLst>
              <a:ext uri="{FF2B5EF4-FFF2-40B4-BE49-F238E27FC236}">
                <a16:creationId xmlns:a16="http://schemas.microsoft.com/office/drawing/2014/main" id="{465D2139-F4E1-3745-AFA7-5FFB045CAAA5}"/>
              </a:ext>
            </a:extLst>
          </p:cNvPr>
          <p:cNvSpPr>
            <a:spLocks noGrp="1"/>
          </p:cNvSpPr>
          <p:nvPr>
            <p:ph idx="17"/>
          </p:nvPr>
        </p:nvSpPr>
        <p:spPr>
          <a:xfrm>
            <a:off x="407109" y="2623832"/>
            <a:ext cx="9292771" cy="91757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
        <p:nvSpPr>
          <p:cNvPr id="21" name="Content Placeholder 2">
            <a:extLst>
              <a:ext uri="{FF2B5EF4-FFF2-40B4-BE49-F238E27FC236}">
                <a16:creationId xmlns:a16="http://schemas.microsoft.com/office/drawing/2014/main" id="{4CEE52BA-2FB3-6248-9EAB-D31550CF791E}"/>
              </a:ext>
            </a:extLst>
          </p:cNvPr>
          <p:cNvSpPr>
            <a:spLocks noGrp="1"/>
          </p:cNvSpPr>
          <p:nvPr>
            <p:ph idx="19"/>
          </p:nvPr>
        </p:nvSpPr>
        <p:spPr>
          <a:xfrm>
            <a:off x="409576" y="3889590"/>
            <a:ext cx="9292771" cy="91757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
        <p:nvSpPr>
          <p:cNvPr id="22" name="Content Placeholder 2">
            <a:extLst>
              <a:ext uri="{FF2B5EF4-FFF2-40B4-BE49-F238E27FC236}">
                <a16:creationId xmlns:a16="http://schemas.microsoft.com/office/drawing/2014/main" id="{733B2DFC-EF1B-A847-990B-32BF79D62927}"/>
              </a:ext>
            </a:extLst>
          </p:cNvPr>
          <p:cNvSpPr>
            <a:spLocks noGrp="1"/>
          </p:cNvSpPr>
          <p:nvPr>
            <p:ph idx="21"/>
          </p:nvPr>
        </p:nvSpPr>
        <p:spPr>
          <a:xfrm>
            <a:off x="407108" y="5155348"/>
            <a:ext cx="9292771" cy="91757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
        <p:nvSpPr>
          <p:cNvPr id="14" name="Content Placeholder 2">
            <a:extLst>
              <a:ext uri="{FF2B5EF4-FFF2-40B4-BE49-F238E27FC236}">
                <a16:creationId xmlns:a16="http://schemas.microsoft.com/office/drawing/2014/main" id="{80AB03C2-BD92-4BB9-8158-EAB37A361290}"/>
              </a:ext>
            </a:extLst>
          </p:cNvPr>
          <p:cNvSpPr>
            <a:spLocks noGrp="1"/>
          </p:cNvSpPr>
          <p:nvPr>
            <p:ph idx="1"/>
          </p:nvPr>
        </p:nvSpPr>
        <p:spPr>
          <a:xfrm>
            <a:off x="409576" y="1361250"/>
            <a:ext cx="9290304" cy="9144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
        <p:nvSpPr>
          <p:cNvPr id="11" name="Slide Number Placeholder 8">
            <a:extLst>
              <a:ext uri="{FF2B5EF4-FFF2-40B4-BE49-F238E27FC236}">
                <a16:creationId xmlns:a16="http://schemas.microsoft.com/office/drawing/2014/main" id="{80AE4AF8-F98A-41AD-8A6C-3D49F58AFA04}"/>
              </a:ext>
            </a:extLst>
          </p:cNvPr>
          <p:cNvSpPr>
            <a:spLocks noGrp="1"/>
          </p:cNvSpPr>
          <p:nvPr>
            <p:ph type="sldNum" sz="quarter" idx="12"/>
          </p:nvPr>
        </p:nvSpPr>
        <p:spPr>
          <a:xfrm>
            <a:off x="11298300" y="6551169"/>
            <a:ext cx="485268" cy="192649"/>
          </a:xfrm>
        </p:spPr>
        <p:txBody>
          <a:bodyPr/>
          <a:lstStyle>
            <a:lvl1pPr>
              <a:defRPr>
                <a:solidFill>
                  <a:schemeClr val="bg1"/>
                </a:solidFill>
              </a:defRPr>
            </a:lvl1pPr>
          </a:lstStyle>
          <a:p>
            <a:fld id="{2D485021-2333-A34F-8398-6914E78E4816}" type="slidenum">
              <a:rPr lang="en-US" smtClean="0"/>
              <a:pPr/>
              <a:t>‹#›</a:t>
            </a:fld>
            <a:endParaRPr lang="en-US" dirty="0"/>
          </a:p>
        </p:txBody>
      </p:sp>
      <p:sp>
        <p:nvSpPr>
          <p:cNvPr id="16" name="Title 1">
            <a:extLst>
              <a:ext uri="{FF2B5EF4-FFF2-40B4-BE49-F238E27FC236}">
                <a16:creationId xmlns:a16="http://schemas.microsoft.com/office/drawing/2014/main" id="{361EDEE1-0B8F-4212-AF44-528693D7893C}"/>
              </a:ext>
            </a:extLst>
          </p:cNvPr>
          <p:cNvSpPr>
            <a:spLocks noGrp="1"/>
          </p:cNvSpPr>
          <p:nvPr>
            <p:ph type="title"/>
          </p:nvPr>
        </p:nvSpPr>
        <p:spPr>
          <a:xfrm>
            <a:off x="409575" y="368527"/>
            <a:ext cx="8620126" cy="589417"/>
          </a:xfrm>
          <a:prstGeom prst="rect">
            <a:avLst/>
          </a:prstGeom>
        </p:spPr>
        <p:txBody>
          <a:bodyPr>
            <a:noAutofit/>
          </a:bodyPr>
          <a:lstStyle>
            <a:lvl1pPr>
              <a:defRPr b="1" i="0">
                <a:latin typeface="+mj-lt"/>
              </a:defRPr>
            </a:lvl1pPr>
          </a:lstStyle>
          <a:p>
            <a:endParaRPr lang="en-US" sz="3600" dirty="0"/>
          </a:p>
        </p:txBody>
      </p:sp>
    </p:spTree>
    <p:extLst>
      <p:ext uri="{BB962C8B-B14F-4D97-AF65-F5344CB8AC3E}">
        <p14:creationId xmlns:p14="http://schemas.microsoft.com/office/powerpoint/2010/main" val="17929504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item List w/images">
    <p:spTree>
      <p:nvGrpSpPr>
        <p:cNvPr id="1" name=""/>
        <p:cNvGrpSpPr/>
        <p:nvPr/>
      </p:nvGrpSpPr>
      <p:grpSpPr>
        <a:xfrm>
          <a:off x="0" y="0"/>
          <a:ext cx="0" cy="0"/>
          <a:chOff x="0" y="0"/>
          <a:chExt cx="0" cy="0"/>
        </a:xfrm>
      </p:grpSpPr>
      <p:sp>
        <p:nvSpPr>
          <p:cNvPr id="10" name="Content Placeholder 2"/>
          <p:cNvSpPr>
            <a:spLocks noGrp="1"/>
          </p:cNvSpPr>
          <p:nvPr>
            <p:ph idx="1"/>
          </p:nvPr>
        </p:nvSpPr>
        <p:spPr>
          <a:xfrm>
            <a:off x="1415226" y="1368366"/>
            <a:ext cx="8284654" cy="91757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
        <p:nvSpPr>
          <p:cNvPr id="6" name="Picture Placeholder 5">
            <a:extLst>
              <a:ext uri="{FF2B5EF4-FFF2-40B4-BE49-F238E27FC236}">
                <a16:creationId xmlns:a16="http://schemas.microsoft.com/office/drawing/2014/main" id="{0754DFDC-F756-784D-8ED0-B3C6DF56E742}"/>
              </a:ext>
            </a:extLst>
          </p:cNvPr>
          <p:cNvSpPr>
            <a:spLocks noGrp="1"/>
          </p:cNvSpPr>
          <p:nvPr>
            <p:ph type="pic" sz="quarter" idx="16"/>
          </p:nvPr>
        </p:nvSpPr>
        <p:spPr>
          <a:xfrm>
            <a:off x="407109" y="1368366"/>
            <a:ext cx="869302" cy="917576"/>
          </a:xfrm>
        </p:spPr>
        <p:txBody>
          <a:bodyPr>
            <a:normAutofit/>
          </a:bodyPr>
          <a:lstStyle>
            <a:lvl1pPr marL="0" indent="0">
              <a:buNone/>
              <a:defRPr sz="1600"/>
            </a:lvl1pPr>
          </a:lstStyle>
          <a:p>
            <a:endParaRPr lang="en-US" dirty="0"/>
          </a:p>
        </p:txBody>
      </p:sp>
      <p:sp>
        <p:nvSpPr>
          <p:cNvPr id="24" name="Content Placeholder 2">
            <a:extLst>
              <a:ext uri="{FF2B5EF4-FFF2-40B4-BE49-F238E27FC236}">
                <a16:creationId xmlns:a16="http://schemas.microsoft.com/office/drawing/2014/main" id="{46B6E8FD-A801-E649-9117-C8C41F20D24E}"/>
              </a:ext>
            </a:extLst>
          </p:cNvPr>
          <p:cNvSpPr>
            <a:spLocks noGrp="1"/>
          </p:cNvSpPr>
          <p:nvPr>
            <p:ph idx="17"/>
          </p:nvPr>
        </p:nvSpPr>
        <p:spPr>
          <a:xfrm>
            <a:off x="1415226" y="2623832"/>
            <a:ext cx="8284654" cy="91757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
        <p:nvSpPr>
          <p:cNvPr id="25" name="Picture Placeholder 5">
            <a:extLst>
              <a:ext uri="{FF2B5EF4-FFF2-40B4-BE49-F238E27FC236}">
                <a16:creationId xmlns:a16="http://schemas.microsoft.com/office/drawing/2014/main" id="{243BA76C-C3A5-504A-B79E-B30E3967A6D9}"/>
              </a:ext>
            </a:extLst>
          </p:cNvPr>
          <p:cNvSpPr>
            <a:spLocks noGrp="1"/>
          </p:cNvSpPr>
          <p:nvPr>
            <p:ph type="pic" sz="quarter" idx="18"/>
          </p:nvPr>
        </p:nvSpPr>
        <p:spPr>
          <a:xfrm>
            <a:off x="407109" y="2623832"/>
            <a:ext cx="869302" cy="917576"/>
          </a:xfrm>
        </p:spPr>
        <p:txBody>
          <a:bodyPr>
            <a:normAutofit/>
          </a:bodyPr>
          <a:lstStyle>
            <a:lvl1pPr marL="0" indent="0">
              <a:buNone/>
              <a:defRPr sz="1600"/>
            </a:lvl1pPr>
          </a:lstStyle>
          <a:p>
            <a:endParaRPr lang="en-US" dirty="0"/>
          </a:p>
        </p:txBody>
      </p:sp>
      <p:sp>
        <p:nvSpPr>
          <p:cNvPr id="26" name="Content Placeholder 2">
            <a:extLst>
              <a:ext uri="{FF2B5EF4-FFF2-40B4-BE49-F238E27FC236}">
                <a16:creationId xmlns:a16="http://schemas.microsoft.com/office/drawing/2014/main" id="{858E47D8-AFE9-5945-AC2C-E2D13B449C05}"/>
              </a:ext>
            </a:extLst>
          </p:cNvPr>
          <p:cNvSpPr>
            <a:spLocks noGrp="1"/>
          </p:cNvSpPr>
          <p:nvPr>
            <p:ph idx="19"/>
          </p:nvPr>
        </p:nvSpPr>
        <p:spPr>
          <a:xfrm>
            <a:off x="1415226" y="3879298"/>
            <a:ext cx="8284654" cy="91757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
        <p:nvSpPr>
          <p:cNvPr id="27" name="Picture Placeholder 5">
            <a:extLst>
              <a:ext uri="{FF2B5EF4-FFF2-40B4-BE49-F238E27FC236}">
                <a16:creationId xmlns:a16="http://schemas.microsoft.com/office/drawing/2014/main" id="{2BCA5458-F70F-C14D-B08E-FA2FAFE4300B}"/>
              </a:ext>
            </a:extLst>
          </p:cNvPr>
          <p:cNvSpPr>
            <a:spLocks noGrp="1"/>
          </p:cNvSpPr>
          <p:nvPr>
            <p:ph type="pic" sz="quarter" idx="20"/>
          </p:nvPr>
        </p:nvSpPr>
        <p:spPr>
          <a:xfrm>
            <a:off x="407109" y="3879298"/>
            <a:ext cx="869302" cy="917576"/>
          </a:xfrm>
        </p:spPr>
        <p:txBody>
          <a:bodyPr>
            <a:normAutofit/>
          </a:bodyPr>
          <a:lstStyle>
            <a:lvl1pPr marL="0" indent="0">
              <a:buNone/>
              <a:defRPr sz="1600"/>
            </a:lvl1pPr>
          </a:lstStyle>
          <a:p>
            <a:endParaRPr lang="en-US" dirty="0"/>
          </a:p>
        </p:txBody>
      </p:sp>
      <p:sp>
        <p:nvSpPr>
          <p:cNvPr id="28" name="Content Placeholder 2">
            <a:extLst>
              <a:ext uri="{FF2B5EF4-FFF2-40B4-BE49-F238E27FC236}">
                <a16:creationId xmlns:a16="http://schemas.microsoft.com/office/drawing/2014/main" id="{C88CAB9E-8BFB-8542-A786-15B4FA47C264}"/>
              </a:ext>
            </a:extLst>
          </p:cNvPr>
          <p:cNvSpPr>
            <a:spLocks noGrp="1"/>
          </p:cNvSpPr>
          <p:nvPr>
            <p:ph idx="21"/>
          </p:nvPr>
        </p:nvSpPr>
        <p:spPr>
          <a:xfrm>
            <a:off x="1415226" y="5134764"/>
            <a:ext cx="8284654" cy="91757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
        <p:nvSpPr>
          <p:cNvPr id="29" name="Picture Placeholder 5">
            <a:extLst>
              <a:ext uri="{FF2B5EF4-FFF2-40B4-BE49-F238E27FC236}">
                <a16:creationId xmlns:a16="http://schemas.microsoft.com/office/drawing/2014/main" id="{4B5D0E5B-B5C6-4B44-9BAC-EF2C7BD51FC6}"/>
              </a:ext>
            </a:extLst>
          </p:cNvPr>
          <p:cNvSpPr>
            <a:spLocks noGrp="1"/>
          </p:cNvSpPr>
          <p:nvPr>
            <p:ph type="pic" sz="quarter" idx="22"/>
          </p:nvPr>
        </p:nvSpPr>
        <p:spPr>
          <a:xfrm>
            <a:off x="407109" y="5134764"/>
            <a:ext cx="869302" cy="917576"/>
          </a:xfrm>
        </p:spPr>
        <p:txBody>
          <a:bodyPr>
            <a:normAutofit/>
          </a:bodyPr>
          <a:lstStyle>
            <a:lvl1pPr marL="0" indent="0">
              <a:buNone/>
              <a:defRPr sz="1600"/>
            </a:lvl1pPr>
          </a:lstStyle>
          <a:p>
            <a:endParaRPr lang="en-US" dirty="0"/>
          </a:p>
        </p:txBody>
      </p:sp>
      <p:sp>
        <p:nvSpPr>
          <p:cNvPr id="15" name="Slide Number Placeholder 8">
            <a:extLst>
              <a:ext uri="{FF2B5EF4-FFF2-40B4-BE49-F238E27FC236}">
                <a16:creationId xmlns:a16="http://schemas.microsoft.com/office/drawing/2014/main" id="{F996D424-DD90-4A04-9737-40E98D0D3210}"/>
              </a:ext>
            </a:extLst>
          </p:cNvPr>
          <p:cNvSpPr>
            <a:spLocks noGrp="1"/>
          </p:cNvSpPr>
          <p:nvPr>
            <p:ph type="sldNum" sz="quarter" idx="12"/>
          </p:nvPr>
        </p:nvSpPr>
        <p:spPr>
          <a:xfrm>
            <a:off x="11298300" y="6551169"/>
            <a:ext cx="485268" cy="192649"/>
          </a:xfrm>
        </p:spPr>
        <p:txBody>
          <a:bodyPr/>
          <a:lstStyle>
            <a:lvl1pPr>
              <a:defRPr>
                <a:solidFill>
                  <a:schemeClr val="bg1"/>
                </a:solidFill>
              </a:defRPr>
            </a:lvl1pPr>
          </a:lstStyle>
          <a:p>
            <a:fld id="{2D485021-2333-A34F-8398-6914E78E4816}" type="slidenum">
              <a:rPr lang="en-US" smtClean="0"/>
              <a:pPr/>
              <a:t>‹#›</a:t>
            </a:fld>
            <a:endParaRPr lang="en-US" dirty="0"/>
          </a:p>
        </p:txBody>
      </p:sp>
      <p:sp>
        <p:nvSpPr>
          <p:cNvPr id="19" name="Title 1">
            <a:extLst>
              <a:ext uri="{FF2B5EF4-FFF2-40B4-BE49-F238E27FC236}">
                <a16:creationId xmlns:a16="http://schemas.microsoft.com/office/drawing/2014/main" id="{6FD9748B-95D7-4C8E-B9F0-9A196692B1E1}"/>
              </a:ext>
            </a:extLst>
          </p:cNvPr>
          <p:cNvSpPr>
            <a:spLocks noGrp="1"/>
          </p:cNvSpPr>
          <p:nvPr>
            <p:ph type="title"/>
          </p:nvPr>
        </p:nvSpPr>
        <p:spPr>
          <a:xfrm>
            <a:off x="409575" y="368527"/>
            <a:ext cx="8620126" cy="589417"/>
          </a:xfrm>
          <a:prstGeom prst="rect">
            <a:avLst/>
          </a:prstGeom>
        </p:spPr>
        <p:txBody>
          <a:bodyPr>
            <a:noAutofit/>
          </a:bodyPr>
          <a:lstStyle>
            <a:lvl1pPr>
              <a:defRPr b="1" i="0">
                <a:latin typeface="+mj-lt"/>
              </a:defRPr>
            </a:lvl1pPr>
          </a:lstStyle>
          <a:p>
            <a:endParaRPr lang="en-US" sz="3600" dirty="0"/>
          </a:p>
        </p:txBody>
      </p:sp>
    </p:spTree>
    <p:extLst>
      <p:ext uri="{BB962C8B-B14F-4D97-AF65-F5344CB8AC3E}">
        <p14:creationId xmlns:p14="http://schemas.microsoft.com/office/powerpoint/2010/main" val="30168470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ernal Layout - Title (Left Align) - Gray">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60F0A5C-3CCE-B34E-B3EF-1EAE46437155}"/>
              </a:ext>
            </a:extLst>
          </p:cNvPr>
          <p:cNvSpPr>
            <a:spLocks noGrp="1"/>
          </p:cNvSpPr>
          <p:nvPr>
            <p:ph type="title"/>
          </p:nvPr>
        </p:nvSpPr>
        <p:spPr>
          <a:xfrm>
            <a:off x="409575" y="368527"/>
            <a:ext cx="11372850" cy="589417"/>
          </a:xfrm>
          <a:prstGeom prst="rect">
            <a:avLst/>
          </a:prstGeom>
        </p:spPr>
        <p:txBody>
          <a:bodyPr>
            <a:noAutofit/>
          </a:bodyPr>
          <a:lstStyle>
            <a:lvl1pPr>
              <a:defRPr b="1" i="0">
                <a:latin typeface="+mj-lt"/>
              </a:defRPr>
            </a:lvl1pPr>
          </a:lstStyle>
          <a:p>
            <a:endParaRPr lang="en-US" sz="3600" dirty="0"/>
          </a:p>
        </p:txBody>
      </p:sp>
      <p:sp>
        <p:nvSpPr>
          <p:cNvPr id="4" name="Slide Number Placeholder 3">
            <a:extLst>
              <a:ext uri="{FF2B5EF4-FFF2-40B4-BE49-F238E27FC236}">
                <a16:creationId xmlns:a16="http://schemas.microsoft.com/office/drawing/2014/main" id="{B7D6B946-CDBD-1F41-AD10-544ED4B15F7E}"/>
              </a:ext>
            </a:extLst>
          </p:cNvPr>
          <p:cNvSpPr>
            <a:spLocks noGrp="1"/>
          </p:cNvSpPr>
          <p:nvPr>
            <p:ph type="sldNum" sz="quarter" idx="12"/>
          </p:nvPr>
        </p:nvSpPr>
        <p:spPr/>
        <p:txBody>
          <a:bodyPr/>
          <a:lstStyle/>
          <a:p>
            <a:fld id="{2D485021-2333-A34F-8398-6914E78E4816}" type="slidenum">
              <a:rPr lang="en-US" smtClean="0"/>
              <a:pPr/>
              <a:t>‹#›</a:t>
            </a:fld>
            <a:endParaRPr lang="en-US" dirty="0"/>
          </a:p>
        </p:txBody>
      </p:sp>
    </p:spTree>
    <p:extLst>
      <p:ext uri="{BB962C8B-B14F-4D97-AF65-F5344CB8AC3E}">
        <p14:creationId xmlns:p14="http://schemas.microsoft.com/office/powerpoint/2010/main" val="4461879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04CCFFC-7B9A-DC4C-A0DB-803E3C87426F}"/>
              </a:ext>
            </a:extLst>
          </p:cNvPr>
          <p:cNvSpPr>
            <a:spLocks noGrp="1"/>
          </p:cNvSpPr>
          <p:nvPr>
            <p:ph type="sldNum" sz="quarter" idx="12"/>
          </p:nvPr>
        </p:nvSpPr>
        <p:spPr/>
        <p:txBody>
          <a:bodyPr/>
          <a:lstStyle/>
          <a:p>
            <a:fld id="{2D485021-2333-A34F-8398-6914E78E4816}" type="slidenum">
              <a:rPr lang="en-US" smtClean="0"/>
              <a:pPr/>
              <a:t>‹#›</a:t>
            </a:fld>
            <a:endParaRPr lang="en-US" dirty="0"/>
          </a:p>
        </p:txBody>
      </p:sp>
    </p:spTree>
    <p:extLst>
      <p:ext uri="{BB962C8B-B14F-4D97-AF65-F5344CB8AC3E}">
        <p14:creationId xmlns:p14="http://schemas.microsoft.com/office/powerpoint/2010/main" val="39120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 Layout 3">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73C511-E220-47DF-AA9E-E8B78C22857C}"/>
              </a:ext>
            </a:extLst>
          </p:cNvPr>
          <p:cNvSpPr/>
          <p:nvPr userDrawn="1"/>
        </p:nvSpPr>
        <p:spPr>
          <a:xfrm>
            <a:off x="-1351" y="0"/>
            <a:ext cx="1219335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p:cNvSpPr>
            <a:spLocks noGrp="1"/>
          </p:cNvSpPr>
          <p:nvPr>
            <p:ph type="ctrTitle" hasCustomPrompt="1"/>
          </p:nvPr>
        </p:nvSpPr>
        <p:spPr>
          <a:xfrm>
            <a:off x="838200" y="1555067"/>
            <a:ext cx="4787537" cy="2387600"/>
          </a:xfrm>
          <a:prstGeom prst="rect">
            <a:avLst/>
          </a:prstGeom>
        </p:spPr>
        <p:txBody>
          <a:bodyPr anchor="b">
            <a:noAutofit/>
          </a:bodyPr>
          <a:lstStyle>
            <a:lvl1pPr algn="l">
              <a:lnSpc>
                <a:spcPct val="95000"/>
              </a:lnSpc>
              <a:defRPr sz="3600" b="1" i="0">
                <a:latin typeface="+mj-lt"/>
              </a:defRPr>
            </a:lvl1pPr>
          </a:lstStyle>
          <a:p>
            <a:r>
              <a:rPr lang="en-US" dirty="0"/>
              <a:t>Click to edit</a:t>
            </a:r>
            <a:br>
              <a:rPr lang="en-US" dirty="0"/>
            </a:br>
            <a:r>
              <a:rPr lang="en-US" dirty="0"/>
              <a:t>Master title style</a:t>
            </a:r>
          </a:p>
        </p:txBody>
      </p:sp>
      <p:sp>
        <p:nvSpPr>
          <p:cNvPr id="3" name="Subtitle 2"/>
          <p:cNvSpPr>
            <a:spLocks noGrp="1"/>
          </p:cNvSpPr>
          <p:nvPr>
            <p:ph type="subTitle" idx="1"/>
          </p:nvPr>
        </p:nvSpPr>
        <p:spPr>
          <a:xfrm>
            <a:off x="838200" y="4034742"/>
            <a:ext cx="4787537" cy="1101122"/>
          </a:xfrm>
        </p:spPr>
        <p:txBody>
          <a:bodyPr lIns="100584" rIns="100584">
            <a:noAutofit/>
          </a:bodyPr>
          <a:lstStyle>
            <a:lvl1pPr marL="0" indent="0" algn="l">
              <a:lnSpc>
                <a:spcPct val="95000"/>
              </a:lnSpc>
              <a:buNone/>
              <a:defRPr sz="20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41700563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w/subtitle - Layout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0C89B29-E44B-9F46-9F7D-D72CA6518D6B}"/>
              </a:ext>
            </a:extLst>
          </p:cNvPr>
          <p:cNvSpPr/>
          <p:nvPr userDrawn="1"/>
        </p:nvSpPr>
        <p:spPr>
          <a:xfrm>
            <a:off x="163286" y="136525"/>
            <a:ext cx="11865428" cy="6663286"/>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1850" y="3283312"/>
            <a:ext cx="10515600" cy="2035296"/>
          </a:xfrm>
          <a:prstGeom prst="rect">
            <a:avLst/>
          </a:prstGeom>
        </p:spPr>
        <p:txBody>
          <a:bodyPr tIns="0" bIns="0" anchor="b">
            <a:noAutofit/>
          </a:bodyPr>
          <a:lstStyle>
            <a:lvl1pPr>
              <a:defRPr sz="6000" b="1" i="0">
                <a:solidFill>
                  <a:schemeClr val="bg1"/>
                </a:solidFill>
                <a:latin typeface="+mj-lt"/>
              </a:defRPr>
            </a:lvl1pPr>
          </a:lstStyle>
          <a:p>
            <a:r>
              <a:rPr lang="en-US" dirty="0"/>
              <a:t>Click to edit Master title</a:t>
            </a:r>
          </a:p>
        </p:txBody>
      </p:sp>
      <p:sp>
        <p:nvSpPr>
          <p:cNvPr id="6" name="Text Placeholder 2">
            <a:extLst>
              <a:ext uri="{FF2B5EF4-FFF2-40B4-BE49-F238E27FC236}">
                <a16:creationId xmlns:a16="http://schemas.microsoft.com/office/drawing/2014/main" id="{F25EA754-C3DA-4C34-A5CE-8806780022D4}"/>
              </a:ext>
            </a:extLst>
          </p:cNvPr>
          <p:cNvSpPr>
            <a:spLocks noGrp="1"/>
          </p:cNvSpPr>
          <p:nvPr>
            <p:ph type="body" idx="1"/>
          </p:nvPr>
        </p:nvSpPr>
        <p:spPr>
          <a:xfrm>
            <a:off x="831850" y="5318608"/>
            <a:ext cx="10515600" cy="850755"/>
          </a:xfrm>
        </p:spPr>
        <p:txBody>
          <a:bodyPr lIns="100584" rIns="100584">
            <a:noAutofit/>
          </a:bodyPr>
          <a:lstStyle>
            <a:lvl1pPr marL="0" indent="0">
              <a:buNone/>
              <a:defRPr sz="2200">
                <a:solidFill>
                  <a:schemeClr val="bg1"/>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96627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5B4B76D1-2546-8B49-B4B1-217A24E2F614}"/>
              </a:ext>
            </a:extLst>
          </p:cNvPr>
          <p:cNvSpPr>
            <a:spLocks noGrp="1"/>
          </p:cNvSpPr>
          <p:nvPr>
            <p:ph type="sldNum" sz="quarter" idx="12"/>
          </p:nvPr>
        </p:nvSpPr>
        <p:spPr/>
        <p:txBody>
          <a:bodyPr/>
          <a:lstStyle/>
          <a:p>
            <a:fld id="{2D485021-2333-A34F-8398-6914E78E4816}" type="slidenum">
              <a:rPr lang="en-US" smtClean="0"/>
              <a:pPr/>
              <a:t>‹#›</a:t>
            </a:fld>
            <a:endParaRPr lang="en-US" dirty="0"/>
          </a:p>
        </p:txBody>
      </p:sp>
      <p:sp>
        <p:nvSpPr>
          <p:cNvPr id="11" name="Content Placeholder 2">
            <a:extLst>
              <a:ext uri="{FF2B5EF4-FFF2-40B4-BE49-F238E27FC236}">
                <a16:creationId xmlns:a16="http://schemas.microsoft.com/office/drawing/2014/main" id="{7616CDD2-7FEA-48AF-9B20-294E48B7D1C0}"/>
              </a:ext>
            </a:extLst>
          </p:cNvPr>
          <p:cNvSpPr>
            <a:spLocks noGrp="1"/>
          </p:cNvSpPr>
          <p:nvPr>
            <p:ph idx="1"/>
          </p:nvPr>
        </p:nvSpPr>
        <p:spPr>
          <a:xfrm>
            <a:off x="409575" y="1364342"/>
            <a:ext cx="11375136" cy="470625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1">
            <a:extLst>
              <a:ext uri="{FF2B5EF4-FFF2-40B4-BE49-F238E27FC236}">
                <a16:creationId xmlns:a16="http://schemas.microsoft.com/office/drawing/2014/main" id="{9B4263AA-7993-4308-8732-F33175734802}"/>
              </a:ext>
            </a:extLst>
          </p:cNvPr>
          <p:cNvSpPr>
            <a:spLocks noGrp="1"/>
          </p:cNvSpPr>
          <p:nvPr>
            <p:ph type="title"/>
          </p:nvPr>
        </p:nvSpPr>
        <p:spPr>
          <a:xfrm>
            <a:off x="409575" y="368527"/>
            <a:ext cx="11372850" cy="589417"/>
          </a:xfrm>
          <a:prstGeom prst="rect">
            <a:avLst/>
          </a:prstGeom>
        </p:spPr>
        <p:txBody>
          <a:bodyPr>
            <a:noAutofit/>
          </a:bodyPr>
          <a:lstStyle>
            <a:lvl1pPr>
              <a:defRPr b="1" i="0">
                <a:latin typeface="+mj-lt"/>
              </a:defRPr>
            </a:lvl1pPr>
          </a:lstStyle>
          <a:p>
            <a:endParaRPr lang="en-US" sz="3600" dirty="0"/>
          </a:p>
        </p:txBody>
      </p:sp>
    </p:spTree>
    <p:extLst>
      <p:ext uri="{BB962C8B-B14F-4D97-AF65-F5344CB8AC3E}">
        <p14:creationId xmlns:p14="http://schemas.microsoft.com/office/powerpoint/2010/main" val="34830517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 Two Column">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33BE6457-0E42-BC4F-8E85-3E2953450FFD}"/>
              </a:ext>
            </a:extLst>
          </p:cNvPr>
          <p:cNvSpPr>
            <a:spLocks noGrp="1"/>
          </p:cNvSpPr>
          <p:nvPr>
            <p:ph type="sldNum" sz="quarter" idx="16"/>
          </p:nvPr>
        </p:nvSpPr>
        <p:spPr>
          <a:xfrm>
            <a:off x="11297159" y="6551169"/>
            <a:ext cx="485268" cy="192649"/>
          </a:xfrm>
        </p:spPr>
        <p:txBody>
          <a:bodyPr/>
          <a:lstStyle/>
          <a:p>
            <a:fld id="{2D485021-2333-A34F-8398-6914E78E4816}" type="slidenum">
              <a:rPr lang="en-US" smtClean="0"/>
              <a:pPr/>
              <a:t>‹#›</a:t>
            </a:fld>
            <a:endParaRPr lang="en-US" dirty="0"/>
          </a:p>
        </p:txBody>
      </p:sp>
      <p:sp>
        <p:nvSpPr>
          <p:cNvPr id="9" name="Content Placeholder 2">
            <a:extLst>
              <a:ext uri="{FF2B5EF4-FFF2-40B4-BE49-F238E27FC236}">
                <a16:creationId xmlns:a16="http://schemas.microsoft.com/office/drawing/2014/main" id="{62751B30-99A9-42FA-AD9A-CA9EEF321C10}"/>
              </a:ext>
            </a:extLst>
          </p:cNvPr>
          <p:cNvSpPr>
            <a:spLocks noGrp="1"/>
          </p:cNvSpPr>
          <p:nvPr>
            <p:ph idx="1"/>
          </p:nvPr>
        </p:nvSpPr>
        <p:spPr>
          <a:xfrm>
            <a:off x="409575" y="1364342"/>
            <a:ext cx="5382623" cy="470081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
            <a:extLst>
              <a:ext uri="{FF2B5EF4-FFF2-40B4-BE49-F238E27FC236}">
                <a16:creationId xmlns:a16="http://schemas.microsoft.com/office/drawing/2014/main" id="{EB9B3DA0-D66F-45DF-8CD4-9FBBCACBCD6D}"/>
              </a:ext>
            </a:extLst>
          </p:cNvPr>
          <p:cNvSpPr>
            <a:spLocks noGrp="1"/>
          </p:cNvSpPr>
          <p:nvPr>
            <p:ph type="title"/>
          </p:nvPr>
        </p:nvSpPr>
        <p:spPr>
          <a:xfrm>
            <a:off x="409575" y="368527"/>
            <a:ext cx="11372850" cy="589417"/>
          </a:xfrm>
          <a:prstGeom prst="rect">
            <a:avLst/>
          </a:prstGeom>
        </p:spPr>
        <p:txBody>
          <a:bodyPr>
            <a:noAutofit/>
          </a:bodyPr>
          <a:lstStyle>
            <a:lvl1pPr>
              <a:defRPr b="1" i="0">
                <a:latin typeface="+mj-lt"/>
              </a:defRPr>
            </a:lvl1pPr>
          </a:lstStyle>
          <a:p>
            <a:endParaRPr lang="en-US" sz="3600" dirty="0"/>
          </a:p>
        </p:txBody>
      </p:sp>
      <p:sp>
        <p:nvSpPr>
          <p:cNvPr id="13" name="Content Placeholder 2">
            <a:extLst>
              <a:ext uri="{FF2B5EF4-FFF2-40B4-BE49-F238E27FC236}">
                <a16:creationId xmlns:a16="http://schemas.microsoft.com/office/drawing/2014/main" id="{C0D12E75-BADE-4753-8CDD-0B8C98193C4F}"/>
              </a:ext>
            </a:extLst>
          </p:cNvPr>
          <p:cNvSpPr>
            <a:spLocks noGrp="1"/>
          </p:cNvSpPr>
          <p:nvPr>
            <p:ph idx="17"/>
          </p:nvPr>
        </p:nvSpPr>
        <p:spPr>
          <a:xfrm>
            <a:off x="6399804" y="1369784"/>
            <a:ext cx="5382623" cy="470081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31982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 Three Column">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33BE6457-0E42-BC4F-8E85-3E2953450FFD}"/>
              </a:ext>
            </a:extLst>
          </p:cNvPr>
          <p:cNvSpPr>
            <a:spLocks noGrp="1"/>
          </p:cNvSpPr>
          <p:nvPr>
            <p:ph type="sldNum" sz="quarter" idx="16"/>
          </p:nvPr>
        </p:nvSpPr>
        <p:spPr>
          <a:xfrm>
            <a:off x="11297159" y="6551169"/>
            <a:ext cx="485268" cy="192649"/>
          </a:xfrm>
        </p:spPr>
        <p:txBody>
          <a:bodyPr/>
          <a:lstStyle/>
          <a:p>
            <a:fld id="{2D485021-2333-A34F-8398-6914E78E4816}" type="slidenum">
              <a:rPr lang="en-US" smtClean="0"/>
              <a:pPr/>
              <a:t>‹#›</a:t>
            </a:fld>
            <a:endParaRPr lang="en-US" dirty="0"/>
          </a:p>
        </p:txBody>
      </p:sp>
      <p:sp>
        <p:nvSpPr>
          <p:cNvPr id="9" name="Content Placeholder 2">
            <a:extLst>
              <a:ext uri="{FF2B5EF4-FFF2-40B4-BE49-F238E27FC236}">
                <a16:creationId xmlns:a16="http://schemas.microsoft.com/office/drawing/2014/main" id="{62751B30-99A9-42FA-AD9A-CA9EEF321C10}"/>
              </a:ext>
            </a:extLst>
          </p:cNvPr>
          <p:cNvSpPr>
            <a:spLocks noGrp="1"/>
          </p:cNvSpPr>
          <p:nvPr>
            <p:ph idx="1"/>
          </p:nvPr>
        </p:nvSpPr>
        <p:spPr>
          <a:xfrm>
            <a:off x="409576" y="1364342"/>
            <a:ext cx="3404688" cy="4695374"/>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
            <a:extLst>
              <a:ext uri="{FF2B5EF4-FFF2-40B4-BE49-F238E27FC236}">
                <a16:creationId xmlns:a16="http://schemas.microsoft.com/office/drawing/2014/main" id="{EB9B3DA0-D66F-45DF-8CD4-9FBBCACBCD6D}"/>
              </a:ext>
            </a:extLst>
          </p:cNvPr>
          <p:cNvSpPr>
            <a:spLocks noGrp="1"/>
          </p:cNvSpPr>
          <p:nvPr>
            <p:ph type="title"/>
          </p:nvPr>
        </p:nvSpPr>
        <p:spPr>
          <a:xfrm>
            <a:off x="409575" y="368527"/>
            <a:ext cx="11372850" cy="589417"/>
          </a:xfrm>
          <a:prstGeom prst="rect">
            <a:avLst/>
          </a:prstGeom>
        </p:spPr>
        <p:txBody>
          <a:bodyPr>
            <a:noAutofit/>
          </a:bodyPr>
          <a:lstStyle>
            <a:lvl1pPr>
              <a:defRPr b="1" i="0">
                <a:latin typeface="+mj-lt"/>
              </a:defRPr>
            </a:lvl1pPr>
          </a:lstStyle>
          <a:p>
            <a:endParaRPr lang="en-US" sz="3600" dirty="0"/>
          </a:p>
        </p:txBody>
      </p:sp>
      <p:sp>
        <p:nvSpPr>
          <p:cNvPr id="13" name="Content Placeholder 2">
            <a:extLst>
              <a:ext uri="{FF2B5EF4-FFF2-40B4-BE49-F238E27FC236}">
                <a16:creationId xmlns:a16="http://schemas.microsoft.com/office/drawing/2014/main" id="{C0D12E75-BADE-4753-8CDD-0B8C98193C4F}"/>
              </a:ext>
            </a:extLst>
          </p:cNvPr>
          <p:cNvSpPr>
            <a:spLocks noGrp="1"/>
          </p:cNvSpPr>
          <p:nvPr>
            <p:ph idx="17"/>
          </p:nvPr>
        </p:nvSpPr>
        <p:spPr>
          <a:xfrm>
            <a:off x="4393656" y="1369784"/>
            <a:ext cx="3404688" cy="4695374"/>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a:extLst>
              <a:ext uri="{FF2B5EF4-FFF2-40B4-BE49-F238E27FC236}">
                <a16:creationId xmlns:a16="http://schemas.microsoft.com/office/drawing/2014/main" id="{77D49674-FAEF-4113-B07A-937216A48171}"/>
              </a:ext>
            </a:extLst>
          </p:cNvPr>
          <p:cNvSpPr>
            <a:spLocks noGrp="1"/>
          </p:cNvSpPr>
          <p:nvPr>
            <p:ph idx="18"/>
          </p:nvPr>
        </p:nvSpPr>
        <p:spPr>
          <a:xfrm>
            <a:off x="8377739" y="1369784"/>
            <a:ext cx="3404688" cy="4695374"/>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87148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mage - Comput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1108955-D2D7-AC4B-9A81-E6BC4BF8C6DF}"/>
              </a:ext>
            </a:extLst>
          </p:cNvPr>
          <p:cNvPicPr>
            <a:picLocks noChangeAspect="1"/>
          </p:cNvPicPr>
          <p:nvPr userDrawn="1"/>
        </p:nvPicPr>
        <p:blipFill rotWithShape="1">
          <a:blip r:embed="rId2"/>
          <a:srcRect r="22504" b="15709"/>
          <a:stretch/>
        </p:blipFill>
        <p:spPr>
          <a:xfrm>
            <a:off x="5447485" y="869931"/>
            <a:ext cx="6744515" cy="5988070"/>
          </a:xfrm>
          <a:prstGeom prst="rect">
            <a:avLst/>
          </a:prstGeom>
        </p:spPr>
      </p:pic>
      <p:sp>
        <p:nvSpPr>
          <p:cNvPr id="4" name="Text Placeholder 3"/>
          <p:cNvSpPr>
            <a:spLocks noGrp="1"/>
          </p:cNvSpPr>
          <p:nvPr>
            <p:ph type="body" sz="half" idx="2"/>
          </p:nvPr>
        </p:nvSpPr>
        <p:spPr>
          <a:xfrm>
            <a:off x="409575" y="1353442"/>
            <a:ext cx="4773613" cy="4463158"/>
          </a:xfrm>
        </p:spPr>
        <p:txBody>
          <a:bodyPr/>
          <a:lstStyle>
            <a:lvl1pPr marL="0" indent="0">
              <a:buNone/>
              <a:defRPr sz="1600">
                <a:latin typeface="+mn-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6" name="Slide Number Placeholder 15">
            <a:extLst>
              <a:ext uri="{FF2B5EF4-FFF2-40B4-BE49-F238E27FC236}">
                <a16:creationId xmlns:a16="http://schemas.microsoft.com/office/drawing/2014/main" id="{7957348E-5CD0-9945-BB40-F44C49CDC15B}"/>
              </a:ext>
            </a:extLst>
          </p:cNvPr>
          <p:cNvSpPr>
            <a:spLocks noGrp="1"/>
          </p:cNvSpPr>
          <p:nvPr>
            <p:ph type="sldNum" sz="quarter" idx="12"/>
          </p:nvPr>
        </p:nvSpPr>
        <p:spPr/>
        <p:txBody>
          <a:bodyPr/>
          <a:lstStyle/>
          <a:p>
            <a:fld id="{2D485021-2333-A34F-8398-6914E78E4816}" type="slidenum">
              <a:rPr lang="en-US" smtClean="0"/>
              <a:pPr/>
              <a:t>‹#›</a:t>
            </a:fld>
            <a:endParaRPr lang="en-US" dirty="0"/>
          </a:p>
        </p:txBody>
      </p:sp>
      <p:sp>
        <p:nvSpPr>
          <p:cNvPr id="11" name="Title 1">
            <a:extLst>
              <a:ext uri="{FF2B5EF4-FFF2-40B4-BE49-F238E27FC236}">
                <a16:creationId xmlns:a16="http://schemas.microsoft.com/office/drawing/2014/main" id="{F19EB8EF-9C88-4B31-826C-103C96734FB4}"/>
              </a:ext>
            </a:extLst>
          </p:cNvPr>
          <p:cNvSpPr>
            <a:spLocks noGrp="1"/>
          </p:cNvSpPr>
          <p:nvPr>
            <p:ph type="title"/>
          </p:nvPr>
        </p:nvSpPr>
        <p:spPr>
          <a:xfrm>
            <a:off x="409575" y="368527"/>
            <a:ext cx="4773613" cy="589417"/>
          </a:xfrm>
          <a:prstGeom prst="rect">
            <a:avLst/>
          </a:prstGeom>
        </p:spPr>
        <p:txBody>
          <a:bodyPr>
            <a:noAutofit/>
          </a:bodyPr>
          <a:lstStyle>
            <a:lvl1pPr>
              <a:defRPr b="1" i="0">
                <a:latin typeface="+mj-lt"/>
              </a:defRPr>
            </a:lvl1pPr>
          </a:lstStyle>
          <a:p>
            <a:endParaRPr lang="en-US" sz="3600" dirty="0"/>
          </a:p>
        </p:txBody>
      </p:sp>
      <p:sp>
        <p:nvSpPr>
          <p:cNvPr id="6" name="Picture Placeholder 5">
            <a:extLst>
              <a:ext uri="{FF2B5EF4-FFF2-40B4-BE49-F238E27FC236}">
                <a16:creationId xmlns:a16="http://schemas.microsoft.com/office/drawing/2014/main" id="{AA2D7D50-3CD2-40DA-8B24-1CCCFB061E17}"/>
              </a:ext>
            </a:extLst>
          </p:cNvPr>
          <p:cNvSpPr>
            <a:spLocks noGrp="1"/>
          </p:cNvSpPr>
          <p:nvPr>
            <p:ph type="pic" sz="quarter" idx="13" hasCustomPrompt="1"/>
          </p:nvPr>
        </p:nvSpPr>
        <p:spPr>
          <a:xfrm>
            <a:off x="6520951" y="1225237"/>
            <a:ext cx="5671049" cy="4133088"/>
          </a:xfrm>
          <a:solidFill>
            <a:schemeClr val="accent6">
              <a:lumMod val="95000"/>
            </a:schemeClr>
          </a:solidFill>
        </p:spPr>
        <p:txBody>
          <a:bodyPr/>
          <a:lstStyle>
            <a:lvl1pPr marL="0" indent="0">
              <a:buNone/>
              <a:defRPr/>
            </a:lvl1pPr>
          </a:lstStyle>
          <a:p>
            <a:r>
              <a:rPr lang="en-US" dirty="0"/>
              <a:t>Click icon to insert picture or drag and drop into window</a:t>
            </a:r>
          </a:p>
        </p:txBody>
      </p:sp>
    </p:spTree>
    <p:extLst>
      <p:ext uri="{BB962C8B-B14F-4D97-AF65-F5344CB8AC3E}">
        <p14:creationId xmlns:p14="http://schemas.microsoft.com/office/powerpoint/2010/main" val="369239131"/>
      </p:ext>
    </p:extLst>
  </p:cSld>
  <p:clrMapOvr>
    <a:masterClrMapping/>
  </p:clrMapOvr>
  <p:extLst>
    <p:ext uri="{DCECCB84-F9BA-43D5-87BE-67443E8EF086}">
      <p15:sldGuideLst xmlns:p15="http://schemas.microsoft.com/office/powerpoint/2012/main">
        <p15:guide id="1" orient="horz" pos="2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w/Image - Computer (Two Line Titl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1108955-D2D7-AC4B-9A81-E6BC4BF8C6DF}"/>
              </a:ext>
            </a:extLst>
          </p:cNvPr>
          <p:cNvPicPr>
            <a:picLocks noChangeAspect="1"/>
          </p:cNvPicPr>
          <p:nvPr userDrawn="1"/>
        </p:nvPicPr>
        <p:blipFill rotWithShape="1">
          <a:blip r:embed="rId2"/>
          <a:srcRect r="22504" b="15709"/>
          <a:stretch/>
        </p:blipFill>
        <p:spPr>
          <a:xfrm>
            <a:off x="5447485" y="869931"/>
            <a:ext cx="6744515" cy="5988070"/>
          </a:xfrm>
          <a:prstGeom prst="rect">
            <a:avLst/>
          </a:prstGeom>
        </p:spPr>
      </p:pic>
      <p:sp>
        <p:nvSpPr>
          <p:cNvPr id="4" name="Text Placeholder 3"/>
          <p:cNvSpPr>
            <a:spLocks noGrp="1"/>
          </p:cNvSpPr>
          <p:nvPr>
            <p:ph type="body" sz="half" idx="2"/>
          </p:nvPr>
        </p:nvSpPr>
        <p:spPr>
          <a:xfrm>
            <a:off x="409575" y="1841500"/>
            <a:ext cx="4773613" cy="3975100"/>
          </a:xfrm>
        </p:spPr>
        <p:txBody>
          <a:bodyPr/>
          <a:lstStyle>
            <a:lvl1pPr marL="0" indent="0">
              <a:buNone/>
              <a:defRPr sz="1600">
                <a:latin typeface="+mn-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6" name="Slide Number Placeholder 15">
            <a:extLst>
              <a:ext uri="{FF2B5EF4-FFF2-40B4-BE49-F238E27FC236}">
                <a16:creationId xmlns:a16="http://schemas.microsoft.com/office/drawing/2014/main" id="{7957348E-5CD0-9945-BB40-F44C49CDC15B}"/>
              </a:ext>
            </a:extLst>
          </p:cNvPr>
          <p:cNvSpPr>
            <a:spLocks noGrp="1"/>
          </p:cNvSpPr>
          <p:nvPr>
            <p:ph type="sldNum" sz="quarter" idx="12"/>
          </p:nvPr>
        </p:nvSpPr>
        <p:spPr/>
        <p:txBody>
          <a:bodyPr/>
          <a:lstStyle/>
          <a:p>
            <a:fld id="{2D485021-2333-A34F-8398-6914E78E4816}" type="slidenum">
              <a:rPr lang="en-US" smtClean="0"/>
              <a:pPr/>
              <a:t>‹#›</a:t>
            </a:fld>
            <a:endParaRPr lang="en-US" dirty="0"/>
          </a:p>
        </p:txBody>
      </p:sp>
      <p:sp>
        <p:nvSpPr>
          <p:cNvPr id="11" name="Title 1">
            <a:extLst>
              <a:ext uri="{FF2B5EF4-FFF2-40B4-BE49-F238E27FC236}">
                <a16:creationId xmlns:a16="http://schemas.microsoft.com/office/drawing/2014/main" id="{F19EB8EF-9C88-4B31-826C-103C96734FB4}"/>
              </a:ext>
            </a:extLst>
          </p:cNvPr>
          <p:cNvSpPr>
            <a:spLocks noGrp="1"/>
          </p:cNvSpPr>
          <p:nvPr>
            <p:ph type="title"/>
          </p:nvPr>
        </p:nvSpPr>
        <p:spPr>
          <a:xfrm>
            <a:off x="409575" y="368527"/>
            <a:ext cx="4773613" cy="1079273"/>
          </a:xfrm>
          <a:prstGeom prst="rect">
            <a:avLst/>
          </a:prstGeom>
        </p:spPr>
        <p:txBody>
          <a:bodyPr>
            <a:noAutofit/>
          </a:bodyPr>
          <a:lstStyle>
            <a:lvl1pPr>
              <a:defRPr b="1" i="0">
                <a:latin typeface="+mj-lt"/>
              </a:defRPr>
            </a:lvl1pPr>
          </a:lstStyle>
          <a:p>
            <a:endParaRPr lang="en-US" sz="3600" dirty="0"/>
          </a:p>
        </p:txBody>
      </p:sp>
      <p:sp>
        <p:nvSpPr>
          <p:cNvPr id="6" name="Picture Placeholder 5">
            <a:extLst>
              <a:ext uri="{FF2B5EF4-FFF2-40B4-BE49-F238E27FC236}">
                <a16:creationId xmlns:a16="http://schemas.microsoft.com/office/drawing/2014/main" id="{AA2D7D50-3CD2-40DA-8B24-1CCCFB061E17}"/>
              </a:ext>
            </a:extLst>
          </p:cNvPr>
          <p:cNvSpPr>
            <a:spLocks noGrp="1"/>
          </p:cNvSpPr>
          <p:nvPr>
            <p:ph type="pic" sz="quarter" idx="13" hasCustomPrompt="1"/>
          </p:nvPr>
        </p:nvSpPr>
        <p:spPr>
          <a:xfrm>
            <a:off x="6520951" y="1225237"/>
            <a:ext cx="5671049" cy="4133088"/>
          </a:xfrm>
          <a:solidFill>
            <a:schemeClr val="accent6">
              <a:lumMod val="95000"/>
            </a:schemeClr>
          </a:solidFill>
        </p:spPr>
        <p:txBody>
          <a:bodyPr/>
          <a:lstStyle>
            <a:lvl1pPr marL="0" indent="0">
              <a:buNone/>
              <a:defRPr/>
            </a:lvl1pPr>
          </a:lstStyle>
          <a:p>
            <a:r>
              <a:rPr lang="en-US" dirty="0"/>
              <a:t>Click icon to insert picture or drag and drop into window</a:t>
            </a:r>
          </a:p>
        </p:txBody>
      </p:sp>
    </p:spTree>
    <p:extLst>
      <p:ext uri="{BB962C8B-B14F-4D97-AF65-F5344CB8AC3E}">
        <p14:creationId xmlns:p14="http://schemas.microsoft.com/office/powerpoint/2010/main" val="2313466460"/>
      </p:ext>
    </p:extLst>
  </p:cSld>
  <p:clrMapOvr>
    <a:masterClrMapping/>
  </p:clrMapOvr>
  <p:extLst>
    <p:ext uri="{DCECCB84-F9BA-43D5-87BE-67443E8EF086}">
      <p15:sldGuideLst xmlns:p15="http://schemas.microsoft.com/office/powerpoint/2012/main">
        <p15:guide id="1" orient="horz" pos="2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08432" y="1368624"/>
            <a:ext cx="11375136" cy="4178808"/>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11298300" y="6551169"/>
            <a:ext cx="485268" cy="192649"/>
          </a:xfrm>
          <a:prstGeom prst="rect">
            <a:avLst/>
          </a:prstGeom>
        </p:spPr>
        <p:txBody>
          <a:bodyPr vert="horz" lIns="0" tIns="45720" rIns="0" bIns="45720" rtlCol="0" anchor="ctr"/>
          <a:lstStyle>
            <a:lvl1pPr algn="r">
              <a:defRPr sz="1050">
                <a:solidFill>
                  <a:schemeClr val="bg2">
                    <a:lumMod val="90000"/>
                  </a:schemeClr>
                </a:solidFill>
              </a:defRPr>
            </a:lvl1pPr>
          </a:lstStyle>
          <a:p>
            <a:fld id="{2D485021-2333-A34F-8398-6914E78E4816}" type="slidenum">
              <a:rPr lang="en-US" smtClean="0"/>
              <a:pPr/>
              <a:t>‹#›</a:t>
            </a:fld>
            <a:endParaRPr lang="en-US" dirty="0"/>
          </a:p>
        </p:txBody>
      </p:sp>
      <p:sp>
        <p:nvSpPr>
          <p:cNvPr id="8" name="Footer Placeholder 7"/>
          <p:cNvSpPr>
            <a:spLocks noGrp="1"/>
          </p:cNvSpPr>
          <p:nvPr>
            <p:ph type="ftr" sz="quarter" idx="3"/>
          </p:nvPr>
        </p:nvSpPr>
        <p:spPr>
          <a:xfrm>
            <a:off x="3404689" y="6551169"/>
            <a:ext cx="5382623" cy="192024"/>
          </a:xfrm>
          <a:prstGeom prst="rect">
            <a:avLst/>
          </a:prstGeom>
        </p:spPr>
        <p:txBody>
          <a:bodyPr vert="horz" lIns="91440" tIns="45720" rIns="91440" bIns="45720" rtlCol="0" anchor="ctr"/>
          <a:lstStyle>
            <a:lvl1pPr algn="ctr">
              <a:defRPr sz="1200">
                <a:solidFill>
                  <a:schemeClr val="bg2">
                    <a:lumMod val="90000"/>
                  </a:schemeClr>
                </a:solidFill>
              </a:defRPr>
            </a:lvl1pPr>
          </a:lstStyle>
          <a:p>
            <a:r>
              <a:rPr lang="en-US" dirty="0"/>
              <a:t>NICE CXone</a:t>
            </a:r>
          </a:p>
        </p:txBody>
      </p:sp>
      <p:sp>
        <p:nvSpPr>
          <p:cNvPr id="11" name="Title Placeholder 10">
            <a:extLst>
              <a:ext uri="{FF2B5EF4-FFF2-40B4-BE49-F238E27FC236}">
                <a16:creationId xmlns:a16="http://schemas.microsoft.com/office/drawing/2014/main" id="{429D2634-FAFE-BC4E-BAA9-4757F35BC0DB}"/>
              </a:ext>
            </a:extLst>
          </p:cNvPr>
          <p:cNvSpPr>
            <a:spLocks noGrp="1"/>
          </p:cNvSpPr>
          <p:nvPr>
            <p:ph type="title"/>
          </p:nvPr>
        </p:nvSpPr>
        <p:spPr>
          <a:xfrm>
            <a:off x="408432" y="381451"/>
            <a:ext cx="11375136" cy="577850"/>
          </a:xfrm>
          <a:prstGeom prst="rect">
            <a:avLst/>
          </a:prstGeom>
        </p:spPr>
        <p:txBody>
          <a:bodyPr vert="horz" lIns="91440" tIns="45720" rIns="91440" bIns="45720" rtlCol="0" anchor="t">
            <a:noAutofit/>
          </a:bodyPr>
          <a:lstStyle/>
          <a:p>
            <a:r>
              <a:rPr lang="en-US" dirty="0"/>
              <a:t>Click to edit Master title style</a:t>
            </a:r>
          </a:p>
        </p:txBody>
      </p:sp>
    </p:spTree>
    <p:extLst>
      <p:ext uri="{BB962C8B-B14F-4D97-AF65-F5344CB8AC3E}">
        <p14:creationId xmlns:p14="http://schemas.microsoft.com/office/powerpoint/2010/main" val="1758364669"/>
      </p:ext>
    </p:extLst>
  </p:cSld>
  <p:clrMap bg1="lt1" tx1="dk1" bg2="lt2" tx2="dk2" accent1="accent1" accent2="accent2" accent3="accent3" accent4="accent4" accent5="accent5" accent6="accent6" hlink="hlink" folHlink="folHlink"/>
  <p:sldLayoutIdLst>
    <p:sldLayoutId id="2147483694" r:id="rId1"/>
    <p:sldLayoutId id="2147483649" r:id="rId2"/>
    <p:sldLayoutId id="2147483692" r:id="rId3"/>
    <p:sldLayoutId id="2147483666" r:id="rId4"/>
    <p:sldLayoutId id="2147483664" r:id="rId5"/>
    <p:sldLayoutId id="2147483683" r:id="rId6"/>
    <p:sldLayoutId id="2147483714" r:id="rId7"/>
    <p:sldLayoutId id="2147483656" r:id="rId8"/>
    <p:sldLayoutId id="2147483718" r:id="rId9"/>
    <p:sldLayoutId id="2147483657" r:id="rId10"/>
    <p:sldLayoutId id="2147483719" r:id="rId11"/>
    <p:sldLayoutId id="2147483654" r:id="rId12"/>
    <p:sldLayoutId id="2147483706" r:id="rId13"/>
    <p:sldLayoutId id="2147483707" r:id="rId14"/>
    <p:sldLayoutId id="2147483684" r:id="rId15"/>
    <p:sldLayoutId id="2147483699" r:id="rId16"/>
    <p:sldLayoutId id="2147483702" r:id="rId17"/>
    <p:sldLayoutId id="2147483653" r:id="rId18"/>
    <p:sldLayoutId id="2147483681" r:id="rId19"/>
    <p:sldLayoutId id="2147483686" r:id="rId20"/>
    <p:sldLayoutId id="2147483687" r:id="rId21"/>
    <p:sldLayoutId id="2147483720" r:id="rId22"/>
    <p:sldLayoutId id="2147483721" r:id="rId23"/>
    <p:sldLayoutId id="2147483661" r:id="rId24"/>
    <p:sldLayoutId id="2147483655" r:id="rId25"/>
  </p:sldLayoutIdLst>
  <p:hf hdr="0" ftr="0" dt="0"/>
  <p:txStyles>
    <p:titleStyle>
      <a:lvl1pPr algn="l" defTabSz="914400" rtl="0" eaLnBrk="1" latinLnBrk="0" hangingPunct="1">
        <a:lnSpc>
          <a:spcPct val="90000"/>
        </a:lnSpc>
        <a:spcBef>
          <a:spcPct val="0"/>
        </a:spcBef>
        <a:buNone/>
        <a:defRPr sz="3600" b="1" i="0" kern="1200">
          <a:solidFill>
            <a:schemeClr val="tx1"/>
          </a:solidFill>
          <a:latin typeface="+mj-lt"/>
          <a:ea typeface="Muli" charset="0"/>
          <a:cs typeface="Muli" charset="0"/>
        </a:defRPr>
      </a:lvl1pPr>
    </p:titleStyle>
    <p:bodyStyle>
      <a:lvl1pPr marL="228600" indent="-228600" algn="l" defTabSz="914400" rtl="0" eaLnBrk="1" latinLnBrk="0" hangingPunct="1">
        <a:lnSpc>
          <a:spcPct val="95000"/>
        </a:lnSpc>
        <a:spcBef>
          <a:spcPts val="800"/>
        </a:spcBef>
        <a:buFont typeface="Arial"/>
        <a:buChar char="•"/>
        <a:defRPr sz="2400" b="0" i="0" kern="1200">
          <a:solidFill>
            <a:schemeClr val="tx1"/>
          </a:solidFill>
          <a:latin typeface="+mn-lt"/>
          <a:ea typeface="Lato Light" charset="0"/>
          <a:cs typeface="Lato Light" charset="0"/>
        </a:defRPr>
      </a:lvl1pPr>
      <a:lvl2pPr marL="640080" indent="-274320" algn="l" defTabSz="914400" rtl="0" eaLnBrk="1" latinLnBrk="0" hangingPunct="1">
        <a:lnSpc>
          <a:spcPct val="95000"/>
        </a:lnSpc>
        <a:spcBef>
          <a:spcPts val="800"/>
        </a:spcBef>
        <a:buFont typeface="Arial" panose="020B0604020202020204" pitchFamily="34" charset="0"/>
        <a:buChar char="−"/>
        <a:defRPr sz="2000" b="0" i="0" kern="1200">
          <a:solidFill>
            <a:schemeClr val="tx1"/>
          </a:solidFill>
          <a:latin typeface="+mn-lt"/>
          <a:ea typeface="Lato Light" charset="0"/>
          <a:cs typeface="Lato Light" charset="0"/>
        </a:defRPr>
      </a:lvl2pPr>
      <a:lvl3pPr marL="1097280" indent="-228600" algn="l" defTabSz="914400" rtl="0" eaLnBrk="1" latinLnBrk="0" hangingPunct="1">
        <a:lnSpc>
          <a:spcPct val="95000"/>
        </a:lnSpc>
        <a:spcBef>
          <a:spcPts val="800"/>
        </a:spcBef>
        <a:buFont typeface="Wingdings" panose="05000000000000000000" pitchFamily="2" charset="2"/>
        <a:buChar char="§"/>
        <a:defRPr sz="1800" b="0" i="0" kern="1200">
          <a:solidFill>
            <a:schemeClr val="tx1"/>
          </a:solidFill>
          <a:latin typeface="+mn-lt"/>
          <a:ea typeface="Lato Light" charset="0"/>
          <a:cs typeface="Lato Light" charset="0"/>
        </a:defRPr>
      </a:lvl3pPr>
      <a:lvl4pPr marL="1463040" indent="-182880" algn="l" defTabSz="914400" rtl="0" eaLnBrk="1" latinLnBrk="0" hangingPunct="1">
        <a:lnSpc>
          <a:spcPct val="95000"/>
        </a:lnSpc>
        <a:spcBef>
          <a:spcPts val="800"/>
        </a:spcBef>
        <a:buFont typeface="Arial"/>
        <a:buChar char="•"/>
        <a:defRPr sz="1600" b="0" i="0" kern="1200">
          <a:solidFill>
            <a:schemeClr val="tx1"/>
          </a:solidFill>
          <a:latin typeface="+mn-lt"/>
          <a:ea typeface="Lato Light" charset="0"/>
          <a:cs typeface="Lato Light" charset="0"/>
        </a:defRPr>
      </a:lvl4pPr>
      <a:lvl5pPr marL="1783080" indent="-182880" algn="l" defTabSz="914400" rtl="0" eaLnBrk="1" latinLnBrk="0" hangingPunct="1">
        <a:lnSpc>
          <a:spcPct val="95000"/>
        </a:lnSpc>
        <a:spcBef>
          <a:spcPts val="800"/>
        </a:spcBef>
        <a:buFont typeface="Arial"/>
        <a:buChar char="•"/>
        <a:defRPr sz="1600" b="0" i="0" kern="1200">
          <a:solidFill>
            <a:schemeClr val="tx1"/>
          </a:solidFill>
          <a:latin typeface="+mn-lt"/>
          <a:ea typeface="Lato Light" charset="0"/>
          <a:cs typeface="Lato Ligh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2.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hyperlink" Target="https://get.niceincontact.com/Q221-CX-Transformation-Benchmark.html?utm_source=digital-tool&amp;utm_medium=collateral&amp;utm_campaign=NL_Q321_211616_Coaching-Training-Campaign_EN-AMER&amp;utm_detail=digitalcx-training" TargetMode="Externa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6.xml"/><Relationship Id="rId1" Type="http://schemas.openxmlformats.org/officeDocument/2006/relationships/tags" Target="../tags/tag12.xml"/><Relationship Id="rId5" Type="http://schemas.microsoft.com/office/2007/relationships/hdphoto" Target="../media/hdphoto1.wdp"/><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13.xml"/><Relationship Id="rId4" Type="http://schemas.openxmlformats.org/officeDocument/2006/relationships/image" Target="../media/image7.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15.xml"/><Relationship Id="rId5" Type="http://schemas.microsoft.com/office/2007/relationships/hdphoto" Target="../media/hdphoto2.wdp"/><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16.xml"/><Relationship Id="rId4" Type="http://schemas.openxmlformats.org/officeDocument/2006/relationships/image" Target="../media/image9.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1.xml"/><Relationship Id="rId1" Type="http://schemas.openxmlformats.org/officeDocument/2006/relationships/tags" Target="../tags/tag17.xml"/><Relationship Id="rId4" Type="http://schemas.openxmlformats.org/officeDocument/2006/relationships/image" Target="../media/image10.jp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4.xml"/><Relationship Id="rId1" Type="http://schemas.openxmlformats.org/officeDocument/2006/relationships/tags" Target="../tags/tag20.xml"/><Relationship Id="rId4" Type="http://schemas.openxmlformats.org/officeDocument/2006/relationships/image" Target="../media/image11.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4.xml"/><Relationship Id="rId1" Type="http://schemas.openxmlformats.org/officeDocument/2006/relationships/tags" Target="../tags/tag22.xml"/><Relationship Id="rId4" Type="http://schemas.openxmlformats.org/officeDocument/2006/relationships/image" Target="../media/image12.jp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tags" Target="../tags/tag24.xml"/><Relationship Id="rId4" Type="http://schemas.openxmlformats.org/officeDocument/2006/relationships/image" Target="../media/image10.jpg"/></Relationships>
</file>

<file path=ppt/slides/_rels/slide2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svg"/><Relationship Id="rId3" Type="http://schemas.openxmlformats.org/officeDocument/2006/relationships/notesSlide" Target="../notesSlides/notesSlide24.xml"/><Relationship Id="rId7" Type="http://schemas.openxmlformats.org/officeDocument/2006/relationships/image" Target="../media/image16.svg"/><Relationship Id="rId12" Type="http://schemas.openxmlformats.org/officeDocument/2006/relationships/image" Target="../media/image21.png"/><Relationship Id="rId2" Type="http://schemas.openxmlformats.org/officeDocument/2006/relationships/slideLayout" Target="../slideLayouts/slideLayout13.xml"/><Relationship Id="rId1" Type="http://schemas.openxmlformats.org/officeDocument/2006/relationships/tags" Target="../tags/tag25.xml"/><Relationship Id="rId6" Type="http://schemas.openxmlformats.org/officeDocument/2006/relationships/image" Target="../media/image15.png"/><Relationship Id="rId11" Type="http://schemas.openxmlformats.org/officeDocument/2006/relationships/image" Target="../media/image20.svg"/><Relationship Id="rId5" Type="http://schemas.openxmlformats.org/officeDocument/2006/relationships/image" Target="../media/image14.sv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xml"/><Relationship Id="rId1" Type="http://schemas.openxmlformats.org/officeDocument/2006/relationships/tags" Target="../tags/tag26.xml"/><Relationship Id="rId4" Type="http://schemas.openxmlformats.org/officeDocument/2006/relationships/image" Target="../media/image10.jp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4.xml"/><Relationship Id="rId1" Type="http://schemas.openxmlformats.org/officeDocument/2006/relationships/tags" Target="../tags/tag27.xml"/><Relationship Id="rId4" Type="http://schemas.openxmlformats.org/officeDocument/2006/relationships/image" Target="../media/image23.jp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4.xml"/><Relationship Id="rId1" Type="http://schemas.openxmlformats.org/officeDocument/2006/relationships/tags" Target="../tags/tag28.xml"/><Relationship Id="rId5" Type="http://schemas.microsoft.com/office/2007/relationships/hdphoto" Target="../media/hdphoto3.wdp"/><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tags" Target="../tags/tag29.xml"/><Relationship Id="rId4" Type="http://schemas.openxmlformats.org/officeDocument/2006/relationships/image" Target="../media/image10.jp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2.xml"/><Relationship Id="rId1" Type="http://schemas.openxmlformats.org/officeDocument/2006/relationships/tags" Target="../tags/tag31.xml"/><Relationship Id="rId4" Type="http://schemas.openxmlformats.org/officeDocument/2006/relationships/image" Target="../media/image25.jp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4.xml"/><Relationship Id="rId1" Type="http://schemas.openxmlformats.org/officeDocument/2006/relationships/tags" Target="../tags/tag32.xml"/><Relationship Id="rId4" Type="http://schemas.openxmlformats.org/officeDocument/2006/relationships/image" Target="../media/image26.jp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4.xml"/><Relationship Id="rId1" Type="http://schemas.openxmlformats.org/officeDocument/2006/relationships/tags" Target="../tags/tag33.xml"/><Relationship Id="rId4" Type="http://schemas.openxmlformats.org/officeDocument/2006/relationships/image" Target="../media/image27.jp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tags" Target="../tags/tag34.xml"/><Relationship Id="rId4" Type="http://schemas.openxmlformats.org/officeDocument/2006/relationships/image" Target="../media/image10.jp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7" Type="http://schemas.openxmlformats.org/officeDocument/2006/relationships/image" Target="../media/image31.png"/><Relationship Id="rId2" Type="http://schemas.openxmlformats.org/officeDocument/2006/relationships/slideLayout" Target="../slideLayouts/slideLayout12.xml"/><Relationship Id="rId1" Type="http://schemas.openxmlformats.org/officeDocument/2006/relationships/tags" Target="../tags/tag36.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2.xml"/><Relationship Id="rId1" Type="http://schemas.openxmlformats.org/officeDocument/2006/relationships/tags" Target="../tags/tag3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2.xml"/><Relationship Id="rId1" Type="http://schemas.openxmlformats.org/officeDocument/2006/relationships/tags" Target="../tags/tag38.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8.xml"/><Relationship Id="rId1" Type="http://schemas.openxmlformats.org/officeDocument/2006/relationships/tags" Target="../tags/tag39.xml"/><Relationship Id="rId4" Type="http://schemas.openxmlformats.org/officeDocument/2006/relationships/image" Target="../media/image38.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tags" Target="../tags/tag40.xml"/><Relationship Id="rId6" Type="http://schemas.openxmlformats.org/officeDocument/2006/relationships/image" Target="../media/image39.jpg"/><Relationship Id="rId5" Type="http://schemas.openxmlformats.org/officeDocument/2006/relationships/hyperlink" Target="https://www.harringtonconsulting.us/" TargetMode="External"/><Relationship Id="rId4" Type="http://schemas.openxmlformats.org/officeDocument/2006/relationships/hyperlink" Target="https://www.niceincontact.com/"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10.xml"/><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999011D4-C5D4-4845-9492-DC224EE31F19}"/>
              </a:ext>
            </a:extLst>
          </p:cNvPr>
          <p:cNvGrpSpPr/>
          <p:nvPr/>
        </p:nvGrpSpPr>
        <p:grpSpPr>
          <a:xfrm>
            <a:off x="381000" y="438150"/>
            <a:ext cx="11430000" cy="5981700"/>
            <a:chOff x="381000" y="438150"/>
            <a:chExt cx="11430000" cy="5981700"/>
          </a:xfrm>
        </p:grpSpPr>
        <p:pic>
          <p:nvPicPr>
            <p:cNvPr id="12" name="Picture 11" descr="A picture containing text, person&#10;&#10;Description automatically generated">
              <a:hlinkClick r:id="rId4"/>
              <a:extLst>
                <a:ext uri="{FF2B5EF4-FFF2-40B4-BE49-F238E27FC236}">
                  <a16:creationId xmlns:a16="http://schemas.microsoft.com/office/drawing/2014/main" id="{380B458E-072B-4DF6-BFA0-BE64328ACB3D}"/>
                </a:ext>
              </a:extLst>
            </p:cNvPr>
            <p:cNvPicPr>
              <a:picLocks noChangeAspect="1"/>
            </p:cNvPicPr>
            <p:nvPr/>
          </p:nvPicPr>
          <p:blipFill>
            <a:blip r:embed="rId5"/>
            <a:stretch>
              <a:fillRect/>
            </a:stretch>
          </p:blipFill>
          <p:spPr>
            <a:xfrm>
              <a:off x="381000" y="438150"/>
              <a:ext cx="11430000" cy="5981700"/>
            </a:xfrm>
            <a:prstGeom prst="rect">
              <a:avLst/>
            </a:prstGeom>
          </p:spPr>
        </p:pic>
        <p:pic>
          <p:nvPicPr>
            <p:cNvPr id="3" name="Picture 2" descr="A picture containing text, clipart&#10;&#10;Description automatically generated">
              <a:extLst>
                <a:ext uri="{FF2B5EF4-FFF2-40B4-BE49-F238E27FC236}">
                  <a16:creationId xmlns:a16="http://schemas.microsoft.com/office/drawing/2014/main" id="{95C3C11D-6659-4460-8B24-6B77DB98543F}"/>
                </a:ext>
              </a:extLst>
            </p:cNvPr>
            <p:cNvPicPr>
              <a:picLocks noChangeAspect="1"/>
            </p:cNvPicPr>
            <p:nvPr/>
          </p:nvPicPr>
          <p:blipFill>
            <a:blip r:embed="rId6"/>
            <a:stretch>
              <a:fillRect/>
            </a:stretch>
          </p:blipFill>
          <p:spPr>
            <a:xfrm>
              <a:off x="892616" y="784501"/>
              <a:ext cx="2732711" cy="500092"/>
            </a:xfrm>
            <a:prstGeom prst="rect">
              <a:avLst/>
            </a:prstGeom>
          </p:spPr>
        </p:pic>
      </p:grpSp>
    </p:spTree>
    <p:custDataLst>
      <p:tags r:id="rId1"/>
    </p:custDataLst>
    <p:extLst>
      <p:ext uri="{BB962C8B-B14F-4D97-AF65-F5344CB8AC3E}">
        <p14:creationId xmlns:p14="http://schemas.microsoft.com/office/powerpoint/2010/main" val="2866212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6998E5F-3BB8-4E6D-B1AF-36EEAB0B6396}"/>
              </a:ext>
            </a:extLst>
          </p:cNvPr>
          <p:cNvSpPr>
            <a:spLocks noGrp="1"/>
          </p:cNvSpPr>
          <p:nvPr>
            <p:ph type="title"/>
          </p:nvPr>
        </p:nvSpPr>
        <p:spPr/>
        <p:txBody>
          <a:bodyPr/>
          <a:lstStyle/>
          <a:p>
            <a:r>
              <a:rPr lang="en-US" dirty="0"/>
              <a:t>What is Digital Customer Experience?</a:t>
            </a:r>
          </a:p>
        </p:txBody>
      </p:sp>
      <p:sp>
        <p:nvSpPr>
          <p:cNvPr id="4" name="Slide Number Placeholder 3">
            <a:extLst>
              <a:ext uri="{FF2B5EF4-FFF2-40B4-BE49-F238E27FC236}">
                <a16:creationId xmlns:a16="http://schemas.microsoft.com/office/drawing/2014/main" id="{D611127C-FEF2-4E23-9A6D-99136E358A0F}"/>
              </a:ext>
            </a:extLst>
          </p:cNvPr>
          <p:cNvSpPr>
            <a:spLocks noGrp="1"/>
          </p:cNvSpPr>
          <p:nvPr>
            <p:ph type="sldNum" sz="quarter" idx="4294967295"/>
          </p:nvPr>
        </p:nvSpPr>
        <p:spPr>
          <a:xfrm>
            <a:off x="11706225" y="6551613"/>
            <a:ext cx="485775" cy="192087"/>
          </a:xfrm>
        </p:spPr>
        <p:txBody>
          <a:bodyPr/>
          <a:lstStyle/>
          <a:p>
            <a:fld id="{2D485021-2333-A34F-8398-6914E78E4816}" type="slidenum">
              <a:rPr lang="en-US" smtClean="0"/>
              <a:pPr/>
              <a:t>10</a:t>
            </a:fld>
            <a:endParaRPr lang="en-US" dirty="0"/>
          </a:p>
        </p:txBody>
      </p:sp>
    </p:spTree>
    <p:custDataLst>
      <p:tags r:id="rId1"/>
    </p:custDataLst>
    <p:extLst>
      <p:ext uri="{BB962C8B-B14F-4D97-AF65-F5344CB8AC3E}">
        <p14:creationId xmlns:p14="http://schemas.microsoft.com/office/powerpoint/2010/main" val="14607813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A person looking at a tablet&#10;&#10;Description automatically generated with low confidence">
            <a:extLst>
              <a:ext uri="{FF2B5EF4-FFF2-40B4-BE49-F238E27FC236}">
                <a16:creationId xmlns:a16="http://schemas.microsoft.com/office/drawing/2014/main" id="{C42906E0-A848-41DD-AB58-28F07A73F68B}"/>
              </a:ext>
            </a:extLst>
          </p:cNvPr>
          <p:cNvPicPr>
            <a:picLocks noChangeAspect="1"/>
          </p:cNvPicPr>
          <p:nvPr/>
        </p:nvPicPr>
        <p:blipFill>
          <a:blip r:embed="rId4">
            <a:extLst>
              <a:ext uri="{BEBA8EAE-BF5A-486C-A8C5-ECC9F3942E4B}">
                <a14:imgProps xmlns:a14="http://schemas.microsoft.com/office/drawing/2010/main">
                  <a14:imgLayer r:embed="rId5">
                    <a14:imgEffect>
                      <a14:saturation sat="200000"/>
                    </a14:imgEffect>
                  </a14:imgLayer>
                </a14:imgProps>
              </a:ext>
            </a:extLst>
          </a:blip>
          <a:stretch>
            <a:fillRect/>
          </a:stretch>
        </p:blipFill>
        <p:spPr>
          <a:xfrm>
            <a:off x="1970155" y="2552649"/>
            <a:ext cx="5588887" cy="3725015"/>
          </a:xfrm>
          <a:prstGeom prst="rect">
            <a:avLst/>
          </a:prstGeom>
        </p:spPr>
      </p:pic>
      <p:sp>
        <p:nvSpPr>
          <p:cNvPr id="6" name="Title 5">
            <a:extLst>
              <a:ext uri="{FF2B5EF4-FFF2-40B4-BE49-F238E27FC236}">
                <a16:creationId xmlns:a16="http://schemas.microsoft.com/office/drawing/2014/main" id="{0ECC1466-49F9-460B-B7AA-A9A87F5E09F8}"/>
              </a:ext>
            </a:extLst>
          </p:cNvPr>
          <p:cNvSpPr>
            <a:spLocks noGrp="1"/>
          </p:cNvSpPr>
          <p:nvPr>
            <p:ph type="title"/>
          </p:nvPr>
        </p:nvSpPr>
        <p:spPr/>
        <p:txBody>
          <a:bodyPr/>
          <a:lstStyle/>
          <a:p>
            <a:r>
              <a:rPr lang="en-US" dirty="0"/>
              <a:t>Digital Customer Experience</a:t>
            </a:r>
          </a:p>
        </p:txBody>
      </p:sp>
      <p:sp>
        <p:nvSpPr>
          <p:cNvPr id="7" name="Content Placeholder 6">
            <a:extLst>
              <a:ext uri="{FF2B5EF4-FFF2-40B4-BE49-F238E27FC236}">
                <a16:creationId xmlns:a16="http://schemas.microsoft.com/office/drawing/2014/main" id="{56E3909E-7401-4B28-B0EB-FF033CEF6B67}"/>
              </a:ext>
            </a:extLst>
          </p:cNvPr>
          <p:cNvSpPr>
            <a:spLocks noGrp="1"/>
          </p:cNvSpPr>
          <p:nvPr>
            <p:ph idx="1"/>
          </p:nvPr>
        </p:nvSpPr>
        <p:spPr/>
        <p:txBody>
          <a:bodyPr/>
          <a:lstStyle/>
          <a:p>
            <a:pPr marL="0" indent="0">
              <a:buNone/>
            </a:pPr>
            <a:r>
              <a:rPr lang="en-US" dirty="0"/>
              <a:t>DCX is the sum total of all the online interactions a customer has with your brand.</a:t>
            </a:r>
          </a:p>
        </p:txBody>
      </p:sp>
      <p:sp>
        <p:nvSpPr>
          <p:cNvPr id="8" name="Content Placeholder 7">
            <a:extLst>
              <a:ext uri="{FF2B5EF4-FFF2-40B4-BE49-F238E27FC236}">
                <a16:creationId xmlns:a16="http://schemas.microsoft.com/office/drawing/2014/main" id="{903FB04D-4A9F-485D-8C70-85A7E75F3AD4}"/>
              </a:ext>
            </a:extLst>
          </p:cNvPr>
          <p:cNvSpPr>
            <a:spLocks noGrp="1"/>
          </p:cNvSpPr>
          <p:nvPr>
            <p:ph idx="13"/>
          </p:nvPr>
        </p:nvSpPr>
        <p:spPr>
          <a:xfrm>
            <a:off x="7624955" y="1364342"/>
            <a:ext cx="4255008" cy="4743850"/>
          </a:xfrm>
        </p:spPr>
        <p:txBody>
          <a:bodyPr/>
          <a:lstStyle/>
          <a:p>
            <a:pPr marL="0" indent="0">
              <a:buNone/>
            </a:pPr>
            <a:r>
              <a:rPr lang="en-US" dirty="0"/>
              <a:t>Sample channels:</a:t>
            </a:r>
          </a:p>
          <a:p>
            <a:pPr marL="342900" indent="-342900">
              <a:lnSpc>
                <a:spcPct val="107000"/>
              </a:lnSpc>
              <a:spcBef>
                <a:spcPts val="600"/>
              </a:spcBef>
              <a:buFont typeface="Symbol" panose="05050102010706020507" pitchFamily="18" charset="2"/>
              <a:buChar char=""/>
            </a:pPr>
            <a:r>
              <a:rPr lang="en-US" sz="2000" dirty="0">
                <a:effectLst/>
                <a:ea typeface="Calibri" panose="020F0502020204030204" pitchFamily="34" charset="0"/>
                <a:cs typeface="Times New Roman" panose="02020603050405020304" pitchFamily="18" charset="0"/>
              </a:rPr>
              <a:t>Your website</a:t>
            </a:r>
          </a:p>
          <a:p>
            <a:pPr marL="342900" indent="-342900">
              <a:lnSpc>
                <a:spcPct val="107000"/>
              </a:lnSpc>
              <a:spcBef>
                <a:spcPts val="600"/>
              </a:spcBef>
              <a:buFont typeface="Symbol" panose="05050102010706020507" pitchFamily="18" charset="2"/>
              <a:buChar char=""/>
            </a:pPr>
            <a:r>
              <a:rPr lang="en-US" sz="2000" dirty="0">
                <a:effectLst/>
                <a:ea typeface="Calibri" panose="020F0502020204030204" pitchFamily="34" charset="0"/>
                <a:cs typeface="Times New Roman" panose="02020603050405020304" pitchFamily="18" charset="0"/>
              </a:rPr>
              <a:t>Live chat and email</a:t>
            </a:r>
          </a:p>
          <a:p>
            <a:pPr marL="342900" indent="-342900">
              <a:lnSpc>
                <a:spcPct val="107000"/>
              </a:lnSpc>
              <a:spcBef>
                <a:spcPts val="600"/>
              </a:spcBef>
              <a:buFont typeface="Symbol" panose="05050102010706020507" pitchFamily="18" charset="2"/>
              <a:buChar char=""/>
            </a:pPr>
            <a:r>
              <a:rPr lang="en-US" sz="2000" dirty="0">
                <a:effectLst/>
                <a:ea typeface="Calibri" panose="020F0502020204030204" pitchFamily="34" charset="0"/>
                <a:cs typeface="Times New Roman" panose="02020603050405020304" pitchFamily="18" charset="0"/>
              </a:rPr>
              <a:t>Mobile apps</a:t>
            </a:r>
          </a:p>
          <a:p>
            <a:pPr marL="342900" marR="0" lvl="0" indent="-342900">
              <a:lnSpc>
                <a:spcPct val="107000"/>
              </a:lnSpc>
              <a:spcBef>
                <a:spcPts val="600"/>
              </a:spcBef>
              <a:spcAft>
                <a:spcPts val="0"/>
              </a:spcAft>
              <a:buFont typeface="Symbol" panose="05050102010706020507" pitchFamily="18" charset="2"/>
              <a:buChar char=""/>
            </a:pPr>
            <a:r>
              <a:rPr lang="en-US" sz="2000" dirty="0">
                <a:effectLst/>
                <a:ea typeface="Calibri" panose="020F0502020204030204" pitchFamily="34" charset="0"/>
                <a:cs typeface="Times New Roman" panose="02020603050405020304" pitchFamily="18" charset="0"/>
              </a:rPr>
              <a:t>Social media channels (Facebook, Twitter, Instagram, etc.)</a:t>
            </a:r>
          </a:p>
          <a:p>
            <a:pPr marL="342900" marR="0" lvl="0" indent="-342900">
              <a:lnSpc>
                <a:spcPct val="107000"/>
              </a:lnSpc>
              <a:spcBef>
                <a:spcPts val="600"/>
              </a:spcBef>
              <a:spcAft>
                <a:spcPts val="0"/>
              </a:spcAft>
              <a:buFont typeface="Symbol" panose="05050102010706020507" pitchFamily="18" charset="2"/>
              <a:buChar char=""/>
            </a:pPr>
            <a:r>
              <a:rPr lang="en-US" sz="2000" dirty="0">
                <a:ea typeface="Calibri" panose="020F0502020204030204" pitchFamily="34" charset="0"/>
                <a:cs typeface="Times New Roman" panose="02020603050405020304" pitchFamily="18" charset="0"/>
              </a:rPr>
              <a:t>Text messages/SMS</a:t>
            </a:r>
            <a:endParaRPr lang="en-US" sz="2000" dirty="0">
              <a:effectLst/>
              <a:ea typeface="Calibri" panose="020F0502020204030204" pitchFamily="34" charset="0"/>
              <a:cs typeface="Times New Roman" panose="02020603050405020304" pitchFamily="18" charset="0"/>
            </a:endParaRPr>
          </a:p>
          <a:p>
            <a:pPr marL="342900" marR="0" lvl="0" indent="-342900">
              <a:lnSpc>
                <a:spcPct val="107000"/>
              </a:lnSpc>
              <a:spcBef>
                <a:spcPts val="600"/>
              </a:spcBef>
              <a:spcAft>
                <a:spcPts val="0"/>
              </a:spcAft>
              <a:buFont typeface="Symbol" panose="05050102010706020507" pitchFamily="18" charset="2"/>
              <a:buChar char=""/>
            </a:pPr>
            <a:r>
              <a:rPr lang="en-US" sz="2000" dirty="0">
                <a:effectLst/>
                <a:ea typeface="Calibri" panose="020F0502020204030204" pitchFamily="34" charset="0"/>
                <a:cs typeface="Times New Roman" panose="02020603050405020304" pitchFamily="18" charset="0"/>
              </a:rPr>
              <a:t>Digital kiosks and Internet-of-Things (IoT) hardware</a:t>
            </a:r>
          </a:p>
          <a:p>
            <a:pPr marL="342900" marR="0" lvl="0" indent="-342900">
              <a:lnSpc>
                <a:spcPct val="107000"/>
              </a:lnSpc>
              <a:spcBef>
                <a:spcPts val="600"/>
              </a:spcBef>
              <a:spcAft>
                <a:spcPts val="800"/>
              </a:spcAft>
              <a:buFont typeface="Symbol" panose="05050102010706020507" pitchFamily="18" charset="2"/>
              <a:buChar char=""/>
            </a:pPr>
            <a:r>
              <a:rPr lang="en-US" sz="2000" dirty="0">
                <a:effectLst/>
                <a:ea typeface="Calibri" panose="020F0502020204030204" pitchFamily="34" charset="0"/>
                <a:cs typeface="Times New Roman" panose="02020603050405020304" pitchFamily="18" charset="0"/>
              </a:rPr>
              <a:t>Desktop and Software-as-a-Service software</a:t>
            </a:r>
          </a:p>
          <a:p>
            <a:endParaRPr lang="en-US" dirty="0"/>
          </a:p>
        </p:txBody>
      </p:sp>
      <p:cxnSp>
        <p:nvCxnSpPr>
          <p:cNvPr id="15" name="Connector: Elbow 14">
            <a:extLst>
              <a:ext uri="{FF2B5EF4-FFF2-40B4-BE49-F238E27FC236}">
                <a16:creationId xmlns:a16="http://schemas.microsoft.com/office/drawing/2014/main" id="{F864A03B-E888-48CC-BA04-883E434F1A9D}"/>
              </a:ext>
            </a:extLst>
          </p:cNvPr>
          <p:cNvCxnSpPr>
            <a:cxnSpLocks/>
          </p:cNvCxnSpPr>
          <p:nvPr/>
        </p:nvCxnSpPr>
        <p:spPr>
          <a:xfrm rot="5400000">
            <a:off x="3102864" y="2651760"/>
            <a:ext cx="2694432" cy="365760"/>
          </a:xfrm>
          <a:prstGeom prst="bentConnector3">
            <a:avLst>
              <a:gd name="adj1" fmla="val 50000"/>
            </a:avLst>
          </a:prstGeom>
          <a:ln w="19050">
            <a:solidFill>
              <a:schemeClr val="accent2"/>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B9B80063-19B6-4C01-B701-35175CBB4D4E}"/>
              </a:ext>
            </a:extLst>
          </p:cNvPr>
          <p:cNvSpPr txBox="1"/>
          <p:nvPr/>
        </p:nvSpPr>
        <p:spPr>
          <a:xfrm>
            <a:off x="11350752" y="0"/>
            <a:ext cx="841248" cy="369332"/>
          </a:xfrm>
          <a:prstGeom prst="rect">
            <a:avLst/>
          </a:prstGeom>
          <a:noFill/>
        </p:spPr>
        <p:txBody>
          <a:bodyPr wrap="square" rtlCol="0">
            <a:spAutoFit/>
          </a:bodyPr>
          <a:lstStyle/>
          <a:p>
            <a:pPr algn="r"/>
            <a:r>
              <a:rPr lang="en-US" dirty="0">
                <a:latin typeface="+mj-lt"/>
              </a:rPr>
              <a:t>4</a:t>
            </a:r>
          </a:p>
        </p:txBody>
      </p:sp>
    </p:spTree>
    <p:custDataLst>
      <p:tags r:id="rId1"/>
    </p:custDataLst>
    <p:extLst>
      <p:ext uri="{BB962C8B-B14F-4D97-AF65-F5344CB8AC3E}">
        <p14:creationId xmlns:p14="http://schemas.microsoft.com/office/powerpoint/2010/main" val="17869233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0351F54-496F-4BC8-BC88-D307358BA257}"/>
              </a:ext>
            </a:extLst>
          </p:cNvPr>
          <p:cNvSpPr>
            <a:spLocks noGrp="1"/>
          </p:cNvSpPr>
          <p:nvPr>
            <p:ph type="title"/>
          </p:nvPr>
        </p:nvSpPr>
        <p:spPr/>
        <p:txBody>
          <a:bodyPr/>
          <a:lstStyle/>
          <a:p>
            <a:r>
              <a:rPr lang="en-US" dirty="0"/>
              <a:t>DCX </a:t>
            </a:r>
            <a:br>
              <a:rPr lang="en-US" dirty="0"/>
            </a:br>
            <a:r>
              <a:rPr lang="en-US" dirty="0"/>
              <a:t>and </a:t>
            </a:r>
            <a:br>
              <a:rPr lang="en-US" dirty="0"/>
            </a:br>
            <a:r>
              <a:rPr lang="en-US" dirty="0"/>
              <a:t>CX</a:t>
            </a:r>
          </a:p>
        </p:txBody>
      </p:sp>
      <p:pic>
        <p:nvPicPr>
          <p:cNvPr id="8" name="Picture 7" descr="A picture containing colorful, close&#10;&#10;Description automatically generated">
            <a:extLst>
              <a:ext uri="{FF2B5EF4-FFF2-40B4-BE49-F238E27FC236}">
                <a16:creationId xmlns:a16="http://schemas.microsoft.com/office/drawing/2014/main" id="{1519EC1E-78A1-48BC-B9DE-7B8DDFF6FA1E}"/>
              </a:ext>
            </a:extLst>
          </p:cNvPr>
          <p:cNvPicPr>
            <a:picLocks noChangeAspect="1"/>
          </p:cNvPicPr>
          <p:nvPr/>
        </p:nvPicPr>
        <p:blipFill>
          <a:blip r:embed="rId4"/>
          <a:stretch>
            <a:fillRect/>
          </a:stretch>
        </p:blipFill>
        <p:spPr>
          <a:xfrm>
            <a:off x="2494227" y="1"/>
            <a:ext cx="7939616" cy="6857999"/>
          </a:xfrm>
          <a:prstGeom prst="rect">
            <a:avLst/>
          </a:prstGeom>
        </p:spPr>
      </p:pic>
      <p:sp>
        <p:nvSpPr>
          <p:cNvPr id="5" name="TextBox 4">
            <a:extLst>
              <a:ext uri="{FF2B5EF4-FFF2-40B4-BE49-F238E27FC236}">
                <a16:creationId xmlns:a16="http://schemas.microsoft.com/office/drawing/2014/main" id="{997E5D05-83DD-4F21-B0AE-7B0770D2B903}"/>
              </a:ext>
            </a:extLst>
          </p:cNvPr>
          <p:cNvSpPr txBox="1"/>
          <p:nvPr/>
        </p:nvSpPr>
        <p:spPr>
          <a:xfrm>
            <a:off x="11350752" y="0"/>
            <a:ext cx="841248" cy="369332"/>
          </a:xfrm>
          <a:prstGeom prst="rect">
            <a:avLst/>
          </a:prstGeom>
          <a:noFill/>
        </p:spPr>
        <p:txBody>
          <a:bodyPr wrap="square" rtlCol="0">
            <a:spAutoFit/>
          </a:bodyPr>
          <a:lstStyle/>
          <a:p>
            <a:pPr algn="r"/>
            <a:r>
              <a:rPr lang="en-US" dirty="0">
                <a:latin typeface="+mj-lt"/>
              </a:rPr>
              <a:t>4</a:t>
            </a:r>
          </a:p>
        </p:txBody>
      </p:sp>
    </p:spTree>
    <p:custDataLst>
      <p:tags r:id="rId1"/>
    </p:custDataLst>
    <p:extLst>
      <p:ext uri="{BB962C8B-B14F-4D97-AF65-F5344CB8AC3E}">
        <p14:creationId xmlns:p14="http://schemas.microsoft.com/office/powerpoint/2010/main" val="33446294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856DF5-9419-41BE-99A5-47C31E7E0088}"/>
              </a:ext>
            </a:extLst>
          </p:cNvPr>
          <p:cNvSpPr>
            <a:spLocks noGrp="1"/>
          </p:cNvSpPr>
          <p:nvPr>
            <p:ph idx="1"/>
          </p:nvPr>
        </p:nvSpPr>
        <p:spPr>
          <a:xfrm>
            <a:off x="712439" y="4525092"/>
            <a:ext cx="3397598" cy="1523900"/>
          </a:xfrm>
        </p:spPr>
        <p:txBody>
          <a:bodyPr/>
          <a:lstStyle/>
          <a:p>
            <a:pPr marL="0" marR="0" lvl="0" indent="0">
              <a:lnSpc>
                <a:spcPct val="107000"/>
              </a:lnSpc>
              <a:spcBef>
                <a:spcPts val="1200"/>
              </a:spcBef>
              <a:spcAft>
                <a:spcPts val="0"/>
              </a:spcAft>
              <a:buNone/>
            </a:pPr>
            <a:r>
              <a:rPr lang="en-US" dirty="0">
                <a:effectLst/>
                <a:ea typeface="Calibri" panose="020F0502020204030204" pitchFamily="34" charset="0"/>
                <a:cs typeface="Times New Roman" panose="02020603050405020304" pitchFamily="18" charset="0"/>
              </a:rPr>
              <a:t>Did the customer complete their task and achieve their goal?</a:t>
            </a:r>
            <a:endParaRPr lang="en-US" dirty="0"/>
          </a:p>
        </p:txBody>
      </p:sp>
      <p:sp>
        <p:nvSpPr>
          <p:cNvPr id="3" name="Title 2">
            <a:extLst>
              <a:ext uri="{FF2B5EF4-FFF2-40B4-BE49-F238E27FC236}">
                <a16:creationId xmlns:a16="http://schemas.microsoft.com/office/drawing/2014/main" id="{1D51E158-1558-499F-A40C-88DA61AD6E0D}"/>
              </a:ext>
            </a:extLst>
          </p:cNvPr>
          <p:cNvSpPr>
            <a:spLocks noGrp="1"/>
          </p:cNvSpPr>
          <p:nvPr>
            <p:ph type="title"/>
          </p:nvPr>
        </p:nvSpPr>
        <p:spPr/>
        <p:txBody>
          <a:bodyPr/>
          <a:lstStyle/>
          <a:p>
            <a:r>
              <a:rPr lang="en-US" dirty="0"/>
              <a:t>Fundamental Ingredients to Good DCX</a:t>
            </a:r>
          </a:p>
        </p:txBody>
      </p:sp>
      <p:sp>
        <p:nvSpPr>
          <p:cNvPr id="4" name="Slide Number Placeholder 3">
            <a:extLst>
              <a:ext uri="{FF2B5EF4-FFF2-40B4-BE49-F238E27FC236}">
                <a16:creationId xmlns:a16="http://schemas.microsoft.com/office/drawing/2014/main" id="{3F5F45F4-3FBA-4D6E-964B-D7A8FC42C4D3}"/>
              </a:ext>
            </a:extLst>
          </p:cNvPr>
          <p:cNvSpPr>
            <a:spLocks noGrp="1"/>
          </p:cNvSpPr>
          <p:nvPr>
            <p:ph type="sldNum" sz="quarter" idx="12"/>
          </p:nvPr>
        </p:nvSpPr>
        <p:spPr/>
        <p:txBody>
          <a:bodyPr/>
          <a:lstStyle/>
          <a:p>
            <a:fld id="{2D485021-2333-A34F-8398-6914E78E4816}" type="slidenum">
              <a:rPr lang="en-US" smtClean="0"/>
              <a:pPr/>
              <a:t>13</a:t>
            </a:fld>
            <a:endParaRPr lang="en-US" dirty="0"/>
          </a:p>
        </p:txBody>
      </p:sp>
      <p:grpSp>
        <p:nvGrpSpPr>
          <p:cNvPr id="5" name="Group 38">
            <a:extLst>
              <a:ext uri="{FF2B5EF4-FFF2-40B4-BE49-F238E27FC236}">
                <a16:creationId xmlns:a16="http://schemas.microsoft.com/office/drawing/2014/main" id="{97DC69A5-C1C4-42E6-93C6-1E94529A20F7}"/>
              </a:ext>
            </a:extLst>
          </p:cNvPr>
          <p:cNvGrpSpPr>
            <a:grpSpLocks/>
          </p:cNvGrpSpPr>
          <p:nvPr/>
        </p:nvGrpSpPr>
        <p:grpSpPr bwMode="auto">
          <a:xfrm>
            <a:off x="7170738" y="1932781"/>
            <a:ext cx="2728912" cy="2728913"/>
            <a:chOff x="6103938" y="2063750"/>
            <a:chExt cx="2728912" cy="2728912"/>
          </a:xfrm>
        </p:grpSpPr>
        <p:sp>
          <p:nvSpPr>
            <p:cNvPr id="6" name="Freeform 8">
              <a:extLst>
                <a:ext uri="{FF2B5EF4-FFF2-40B4-BE49-F238E27FC236}">
                  <a16:creationId xmlns:a16="http://schemas.microsoft.com/office/drawing/2014/main" id="{5D26A82C-1CF5-42AF-9A7E-15205D064C99}"/>
                </a:ext>
              </a:extLst>
            </p:cNvPr>
            <p:cNvSpPr>
              <a:spLocks noEditPoints="1"/>
            </p:cNvSpPr>
            <p:nvPr/>
          </p:nvSpPr>
          <p:spPr bwMode="auto">
            <a:xfrm>
              <a:off x="6103938" y="2063750"/>
              <a:ext cx="2728912" cy="2728912"/>
            </a:xfrm>
            <a:custGeom>
              <a:avLst/>
              <a:gdLst/>
              <a:ahLst/>
              <a:cxnLst>
                <a:cxn ang="0">
                  <a:pos x="364" y="0"/>
                </a:cxn>
                <a:cxn ang="0">
                  <a:pos x="0" y="364"/>
                </a:cxn>
                <a:cxn ang="0">
                  <a:pos x="364" y="728"/>
                </a:cxn>
                <a:cxn ang="0">
                  <a:pos x="728" y="364"/>
                </a:cxn>
                <a:cxn ang="0">
                  <a:pos x="364" y="0"/>
                </a:cxn>
                <a:cxn ang="0">
                  <a:pos x="364" y="634"/>
                </a:cxn>
                <a:cxn ang="0">
                  <a:pos x="94" y="364"/>
                </a:cxn>
                <a:cxn ang="0">
                  <a:pos x="364" y="95"/>
                </a:cxn>
                <a:cxn ang="0">
                  <a:pos x="633" y="364"/>
                </a:cxn>
                <a:cxn ang="0">
                  <a:pos x="364" y="634"/>
                </a:cxn>
              </a:cxnLst>
              <a:rect l="0" t="0" r="r" b="b"/>
              <a:pathLst>
                <a:path w="728" h="728">
                  <a:moveTo>
                    <a:pt x="364" y="0"/>
                  </a:moveTo>
                  <a:cubicBezTo>
                    <a:pt x="163" y="0"/>
                    <a:pt x="0" y="163"/>
                    <a:pt x="0" y="364"/>
                  </a:cubicBezTo>
                  <a:cubicBezTo>
                    <a:pt x="0" y="565"/>
                    <a:pt x="163" y="728"/>
                    <a:pt x="364" y="728"/>
                  </a:cubicBezTo>
                  <a:cubicBezTo>
                    <a:pt x="565" y="728"/>
                    <a:pt x="728" y="565"/>
                    <a:pt x="728" y="364"/>
                  </a:cubicBezTo>
                  <a:cubicBezTo>
                    <a:pt x="728" y="163"/>
                    <a:pt x="565" y="0"/>
                    <a:pt x="364" y="0"/>
                  </a:cubicBezTo>
                  <a:close/>
                  <a:moveTo>
                    <a:pt x="364" y="634"/>
                  </a:moveTo>
                  <a:cubicBezTo>
                    <a:pt x="215" y="634"/>
                    <a:pt x="94" y="513"/>
                    <a:pt x="94" y="364"/>
                  </a:cubicBezTo>
                  <a:cubicBezTo>
                    <a:pt x="94" y="215"/>
                    <a:pt x="215" y="95"/>
                    <a:pt x="364" y="95"/>
                  </a:cubicBezTo>
                  <a:cubicBezTo>
                    <a:pt x="513" y="95"/>
                    <a:pt x="633" y="215"/>
                    <a:pt x="633" y="364"/>
                  </a:cubicBezTo>
                  <a:cubicBezTo>
                    <a:pt x="633" y="513"/>
                    <a:pt x="513" y="634"/>
                    <a:pt x="364" y="634"/>
                  </a:cubicBezTo>
                  <a:close/>
                </a:path>
              </a:pathLst>
            </a:custGeom>
            <a:solidFill>
              <a:schemeClr val="accent2">
                <a:lumMod val="75000"/>
              </a:schemeClr>
            </a:solidFill>
            <a:ln w="9525" cap="flat" cmpd="sng" algn="ctr">
              <a:no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7" name="Freeform 9">
              <a:extLst>
                <a:ext uri="{FF2B5EF4-FFF2-40B4-BE49-F238E27FC236}">
                  <a16:creationId xmlns:a16="http://schemas.microsoft.com/office/drawing/2014/main" id="{D1B5F144-69CD-48A1-B07A-2C37FDB20CDE}"/>
                </a:ext>
              </a:extLst>
            </p:cNvPr>
            <p:cNvSpPr>
              <a:spLocks/>
            </p:cNvSpPr>
            <p:nvPr/>
          </p:nvSpPr>
          <p:spPr bwMode="auto">
            <a:xfrm>
              <a:off x="6500813" y="2463800"/>
              <a:ext cx="2332037" cy="2328862"/>
            </a:xfrm>
            <a:custGeom>
              <a:avLst/>
              <a:gdLst>
                <a:gd name="T0" fmla="*/ 1975858 w 622"/>
                <a:gd name="T1" fmla="*/ 963796 h 621"/>
                <a:gd name="T2" fmla="*/ 967308 w 622"/>
                <a:gd name="T3" fmla="*/ 1976345 h 621"/>
                <a:gd name="T4" fmla="*/ 251200 w 622"/>
                <a:gd name="T5" fmla="*/ 1680081 h 621"/>
                <a:gd name="T6" fmla="*/ 0 w 622"/>
                <a:gd name="T7" fmla="*/ 1931343 h 621"/>
                <a:gd name="T8" fmla="*/ 967308 w 622"/>
                <a:gd name="T9" fmla="*/ 2328862 h 621"/>
                <a:gd name="T10" fmla="*/ 2332037 w 622"/>
                <a:gd name="T11" fmla="*/ 963796 h 621"/>
                <a:gd name="T12" fmla="*/ 1930867 w 622"/>
                <a:gd name="T13" fmla="*/ 0 h 621"/>
                <a:gd name="T14" fmla="*/ 1679667 w 622"/>
                <a:gd name="T15" fmla="*/ 251262 h 621"/>
                <a:gd name="T16" fmla="*/ 1975858 w 622"/>
                <a:gd name="T17" fmla="*/ 963796 h 6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22" h="621">
                  <a:moveTo>
                    <a:pt x="527" y="257"/>
                  </a:moveTo>
                  <a:cubicBezTo>
                    <a:pt x="527" y="406"/>
                    <a:pt x="407" y="527"/>
                    <a:pt x="258" y="527"/>
                  </a:cubicBezTo>
                  <a:cubicBezTo>
                    <a:pt x="183" y="527"/>
                    <a:pt x="116" y="496"/>
                    <a:pt x="67" y="448"/>
                  </a:cubicBezTo>
                  <a:cubicBezTo>
                    <a:pt x="0" y="515"/>
                    <a:pt x="0" y="515"/>
                    <a:pt x="0" y="515"/>
                  </a:cubicBezTo>
                  <a:cubicBezTo>
                    <a:pt x="66" y="581"/>
                    <a:pt x="157" y="621"/>
                    <a:pt x="258" y="621"/>
                  </a:cubicBezTo>
                  <a:cubicBezTo>
                    <a:pt x="459" y="621"/>
                    <a:pt x="622" y="458"/>
                    <a:pt x="622" y="257"/>
                  </a:cubicBezTo>
                  <a:cubicBezTo>
                    <a:pt x="622" y="157"/>
                    <a:pt x="581" y="66"/>
                    <a:pt x="515" y="0"/>
                  </a:cubicBezTo>
                  <a:cubicBezTo>
                    <a:pt x="448" y="67"/>
                    <a:pt x="448" y="67"/>
                    <a:pt x="448" y="67"/>
                  </a:cubicBezTo>
                  <a:cubicBezTo>
                    <a:pt x="497" y="115"/>
                    <a:pt x="527" y="183"/>
                    <a:pt x="527" y="257"/>
                  </a:cubicBezTo>
                  <a:close/>
                </a:path>
              </a:pathLst>
            </a:custGeom>
            <a:gradFill rotWithShape="1">
              <a:gsLst>
                <a:gs pos="0">
                  <a:srgbClr val="000C16">
                    <a:alpha val="34900"/>
                  </a:srgbClr>
                </a:gs>
                <a:gs pos="100000">
                  <a:schemeClr val="bg1">
                    <a:alpha val="0"/>
                  </a:schemeClr>
                </a:gs>
              </a:gsLst>
              <a:lin ang="162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8" name="Group 30">
            <a:extLst>
              <a:ext uri="{FF2B5EF4-FFF2-40B4-BE49-F238E27FC236}">
                <a16:creationId xmlns:a16="http://schemas.microsoft.com/office/drawing/2014/main" id="{3111A9AA-5BB1-4F81-B723-A57F4DAD3FE9}"/>
              </a:ext>
            </a:extLst>
          </p:cNvPr>
          <p:cNvGrpSpPr>
            <a:grpSpLocks/>
          </p:cNvGrpSpPr>
          <p:nvPr/>
        </p:nvGrpSpPr>
        <p:grpSpPr bwMode="auto">
          <a:xfrm>
            <a:off x="4275138" y="1932781"/>
            <a:ext cx="2730500" cy="2728913"/>
            <a:chOff x="3208338" y="2063750"/>
            <a:chExt cx="2730500" cy="2728912"/>
          </a:xfrm>
        </p:grpSpPr>
        <p:sp>
          <p:nvSpPr>
            <p:cNvPr id="9" name="Freeform 7">
              <a:extLst>
                <a:ext uri="{FF2B5EF4-FFF2-40B4-BE49-F238E27FC236}">
                  <a16:creationId xmlns:a16="http://schemas.microsoft.com/office/drawing/2014/main" id="{4EA18F71-3B64-412D-B629-626675E340BD}"/>
                </a:ext>
              </a:extLst>
            </p:cNvPr>
            <p:cNvSpPr>
              <a:spLocks noEditPoints="1"/>
            </p:cNvSpPr>
            <p:nvPr/>
          </p:nvSpPr>
          <p:spPr bwMode="auto">
            <a:xfrm>
              <a:off x="3208338" y="2063750"/>
              <a:ext cx="2730500" cy="2728912"/>
            </a:xfrm>
            <a:custGeom>
              <a:avLst/>
              <a:gdLst/>
              <a:ahLst/>
              <a:cxnLst>
                <a:cxn ang="0">
                  <a:pos x="364" y="0"/>
                </a:cxn>
                <a:cxn ang="0">
                  <a:pos x="0" y="364"/>
                </a:cxn>
                <a:cxn ang="0">
                  <a:pos x="364" y="728"/>
                </a:cxn>
                <a:cxn ang="0">
                  <a:pos x="728" y="364"/>
                </a:cxn>
                <a:cxn ang="0">
                  <a:pos x="364" y="0"/>
                </a:cxn>
                <a:cxn ang="0">
                  <a:pos x="364" y="634"/>
                </a:cxn>
                <a:cxn ang="0">
                  <a:pos x="94" y="364"/>
                </a:cxn>
                <a:cxn ang="0">
                  <a:pos x="364" y="95"/>
                </a:cxn>
                <a:cxn ang="0">
                  <a:pos x="633" y="364"/>
                </a:cxn>
                <a:cxn ang="0">
                  <a:pos x="364" y="634"/>
                </a:cxn>
              </a:cxnLst>
              <a:rect l="0" t="0" r="r" b="b"/>
              <a:pathLst>
                <a:path w="728" h="728">
                  <a:moveTo>
                    <a:pt x="364" y="0"/>
                  </a:moveTo>
                  <a:cubicBezTo>
                    <a:pt x="163" y="0"/>
                    <a:pt x="0" y="163"/>
                    <a:pt x="0" y="364"/>
                  </a:cubicBezTo>
                  <a:cubicBezTo>
                    <a:pt x="0" y="565"/>
                    <a:pt x="163" y="728"/>
                    <a:pt x="364" y="728"/>
                  </a:cubicBezTo>
                  <a:cubicBezTo>
                    <a:pt x="565" y="728"/>
                    <a:pt x="728" y="565"/>
                    <a:pt x="728" y="364"/>
                  </a:cubicBezTo>
                  <a:cubicBezTo>
                    <a:pt x="728" y="163"/>
                    <a:pt x="565" y="0"/>
                    <a:pt x="364" y="0"/>
                  </a:cubicBezTo>
                  <a:close/>
                  <a:moveTo>
                    <a:pt x="364" y="634"/>
                  </a:moveTo>
                  <a:cubicBezTo>
                    <a:pt x="215" y="634"/>
                    <a:pt x="94" y="513"/>
                    <a:pt x="94" y="364"/>
                  </a:cubicBezTo>
                  <a:cubicBezTo>
                    <a:pt x="94" y="215"/>
                    <a:pt x="215" y="95"/>
                    <a:pt x="364" y="95"/>
                  </a:cubicBezTo>
                  <a:cubicBezTo>
                    <a:pt x="513" y="95"/>
                    <a:pt x="633" y="215"/>
                    <a:pt x="633" y="364"/>
                  </a:cubicBezTo>
                  <a:cubicBezTo>
                    <a:pt x="633" y="513"/>
                    <a:pt x="513" y="634"/>
                    <a:pt x="364" y="634"/>
                  </a:cubicBezTo>
                  <a:close/>
                </a:path>
              </a:pathLst>
            </a:custGeom>
            <a:solidFill>
              <a:schemeClr val="accent2"/>
            </a:solidFill>
            <a:ln w="9525" cap="flat" cmpd="sng" algn="ctr">
              <a:no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10" name="Freeform 10">
              <a:extLst>
                <a:ext uri="{FF2B5EF4-FFF2-40B4-BE49-F238E27FC236}">
                  <a16:creationId xmlns:a16="http://schemas.microsoft.com/office/drawing/2014/main" id="{5751AEBC-2686-4E68-8289-5DAD7358185B}"/>
                </a:ext>
              </a:extLst>
            </p:cNvPr>
            <p:cNvSpPr>
              <a:spLocks/>
            </p:cNvSpPr>
            <p:nvPr/>
          </p:nvSpPr>
          <p:spPr bwMode="auto">
            <a:xfrm>
              <a:off x="3605213" y="2463800"/>
              <a:ext cx="2333625" cy="2328862"/>
            </a:xfrm>
            <a:custGeom>
              <a:avLst/>
              <a:gdLst>
                <a:gd name="T0" fmla="*/ 1977203 w 622"/>
                <a:gd name="T1" fmla="*/ 963796 h 621"/>
                <a:gd name="T2" fmla="*/ 967967 w 622"/>
                <a:gd name="T3" fmla="*/ 1976345 h 621"/>
                <a:gd name="T4" fmla="*/ 251371 w 622"/>
                <a:gd name="T5" fmla="*/ 1680081 h 621"/>
                <a:gd name="T6" fmla="*/ 0 w 622"/>
                <a:gd name="T7" fmla="*/ 1931343 h 621"/>
                <a:gd name="T8" fmla="*/ 967967 w 622"/>
                <a:gd name="T9" fmla="*/ 2328862 h 621"/>
                <a:gd name="T10" fmla="*/ 2333625 w 622"/>
                <a:gd name="T11" fmla="*/ 963796 h 621"/>
                <a:gd name="T12" fmla="*/ 1932181 w 622"/>
                <a:gd name="T13" fmla="*/ 0 h 621"/>
                <a:gd name="T14" fmla="*/ 1684562 w 622"/>
                <a:gd name="T15" fmla="*/ 251262 h 621"/>
                <a:gd name="T16" fmla="*/ 1977203 w 622"/>
                <a:gd name="T17" fmla="*/ 963796 h 6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22" h="621">
                  <a:moveTo>
                    <a:pt x="527" y="257"/>
                  </a:moveTo>
                  <a:cubicBezTo>
                    <a:pt x="527" y="406"/>
                    <a:pt x="407" y="527"/>
                    <a:pt x="258" y="527"/>
                  </a:cubicBezTo>
                  <a:cubicBezTo>
                    <a:pt x="183" y="527"/>
                    <a:pt x="116" y="496"/>
                    <a:pt x="67" y="448"/>
                  </a:cubicBezTo>
                  <a:cubicBezTo>
                    <a:pt x="0" y="515"/>
                    <a:pt x="0" y="515"/>
                    <a:pt x="0" y="515"/>
                  </a:cubicBezTo>
                  <a:cubicBezTo>
                    <a:pt x="66" y="581"/>
                    <a:pt x="157" y="621"/>
                    <a:pt x="258" y="621"/>
                  </a:cubicBezTo>
                  <a:cubicBezTo>
                    <a:pt x="459" y="621"/>
                    <a:pt x="622" y="458"/>
                    <a:pt x="622" y="257"/>
                  </a:cubicBezTo>
                  <a:cubicBezTo>
                    <a:pt x="622" y="157"/>
                    <a:pt x="581" y="66"/>
                    <a:pt x="515" y="0"/>
                  </a:cubicBezTo>
                  <a:cubicBezTo>
                    <a:pt x="449" y="67"/>
                    <a:pt x="449" y="67"/>
                    <a:pt x="449" y="67"/>
                  </a:cubicBezTo>
                  <a:cubicBezTo>
                    <a:pt x="497" y="115"/>
                    <a:pt x="527" y="183"/>
                    <a:pt x="527" y="257"/>
                  </a:cubicBezTo>
                  <a:close/>
                </a:path>
              </a:pathLst>
            </a:custGeom>
            <a:gradFill rotWithShape="1">
              <a:gsLst>
                <a:gs pos="0">
                  <a:srgbClr val="01315D">
                    <a:alpha val="28624"/>
                  </a:srgbClr>
                </a:gs>
                <a:gs pos="100000">
                  <a:schemeClr val="bg1">
                    <a:alpha val="0"/>
                  </a:schemeClr>
                </a:gs>
              </a:gsLst>
              <a:lin ang="162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1" name="Group 29">
            <a:extLst>
              <a:ext uri="{FF2B5EF4-FFF2-40B4-BE49-F238E27FC236}">
                <a16:creationId xmlns:a16="http://schemas.microsoft.com/office/drawing/2014/main" id="{CC745DF6-5836-43E0-9ACF-2B495CCA1F84}"/>
              </a:ext>
            </a:extLst>
          </p:cNvPr>
          <p:cNvGrpSpPr>
            <a:grpSpLocks/>
          </p:cNvGrpSpPr>
          <p:nvPr/>
        </p:nvGrpSpPr>
        <p:grpSpPr bwMode="auto">
          <a:xfrm>
            <a:off x="1379538" y="1932781"/>
            <a:ext cx="2730500" cy="2728913"/>
            <a:chOff x="312738" y="2063750"/>
            <a:chExt cx="2730500" cy="2728912"/>
          </a:xfrm>
        </p:grpSpPr>
        <p:sp>
          <p:nvSpPr>
            <p:cNvPr id="12" name="Freeform 6">
              <a:extLst>
                <a:ext uri="{FF2B5EF4-FFF2-40B4-BE49-F238E27FC236}">
                  <a16:creationId xmlns:a16="http://schemas.microsoft.com/office/drawing/2014/main" id="{2A47C946-686A-447E-853D-283205DDA719}"/>
                </a:ext>
              </a:extLst>
            </p:cNvPr>
            <p:cNvSpPr>
              <a:spLocks noEditPoints="1"/>
            </p:cNvSpPr>
            <p:nvPr/>
          </p:nvSpPr>
          <p:spPr bwMode="auto">
            <a:xfrm>
              <a:off x="312738" y="2063750"/>
              <a:ext cx="2730500" cy="2728912"/>
            </a:xfrm>
            <a:custGeom>
              <a:avLst/>
              <a:gdLst/>
              <a:ahLst/>
              <a:cxnLst>
                <a:cxn ang="0">
                  <a:pos x="364" y="0"/>
                </a:cxn>
                <a:cxn ang="0">
                  <a:pos x="0" y="364"/>
                </a:cxn>
                <a:cxn ang="0">
                  <a:pos x="364" y="728"/>
                </a:cxn>
                <a:cxn ang="0">
                  <a:pos x="728" y="364"/>
                </a:cxn>
                <a:cxn ang="0">
                  <a:pos x="364" y="0"/>
                </a:cxn>
                <a:cxn ang="0">
                  <a:pos x="364" y="634"/>
                </a:cxn>
                <a:cxn ang="0">
                  <a:pos x="95" y="364"/>
                </a:cxn>
                <a:cxn ang="0">
                  <a:pos x="364" y="95"/>
                </a:cxn>
                <a:cxn ang="0">
                  <a:pos x="634" y="364"/>
                </a:cxn>
                <a:cxn ang="0">
                  <a:pos x="364" y="634"/>
                </a:cxn>
              </a:cxnLst>
              <a:rect l="0" t="0" r="r" b="b"/>
              <a:pathLst>
                <a:path w="728" h="728">
                  <a:moveTo>
                    <a:pt x="364" y="0"/>
                  </a:moveTo>
                  <a:cubicBezTo>
                    <a:pt x="163" y="0"/>
                    <a:pt x="0" y="163"/>
                    <a:pt x="0" y="364"/>
                  </a:cubicBezTo>
                  <a:cubicBezTo>
                    <a:pt x="0" y="565"/>
                    <a:pt x="163" y="728"/>
                    <a:pt x="364" y="728"/>
                  </a:cubicBezTo>
                  <a:cubicBezTo>
                    <a:pt x="565" y="728"/>
                    <a:pt x="728" y="565"/>
                    <a:pt x="728" y="364"/>
                  </a:cubicBezTo>
                  <a:cubicBezTo>
                    <a:pt x="728" y="163"/>
                    <a:pt x="565" y="0"/>
                    <a:pt x="364" y="0"/>
                  </a:cubicBezTo>
                  <a:close/>
                  <a:moveTo>
                    <a:pt x="364" y="634"/>
                  </a:moveTo>
                  <a:cubicBezTo>
                    <a:pt x="215" y="634"/>
                    <a:pt x="95" y="513"/>
                    <a:pt x="95" y="364"/>
                  </a:cubicBezTo>
                  <a:cubicBezTo>
                    <a:pt x="95" y="215"/>
                    <a:pt x="215" y="95"/>
                    <a:pt x="364" y="95"/>
                  </a:cubicBezTo>
                  <a:cubicBezTo>
                    <a:pt x="513" y="95"/>
                    <a:pt x="634" y="215"/>
                    <a:pt x="634" y="364"/>
                  </a:cubicBezTo>
                  <a:cubicBezTo>
                    <a:pt x="634" y="513"/>
                    <a:pt x="513" y="634"/>
                    <a:pt x="364" y="634"/>
                  </a:cubicBezTo>
                  <a:close/>
                </a:path>
              </a:pathLst>
            </a:custGeom>
            <a:solidFill>
              <a:schemeClr val="tx2"/>
            </a:solidFill>
            <a:ln w="9525" cap="flat" cmpd="sng" algn="ctr">
              <a:no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dirty="0">
                <a:latin typeface="Arial" charset="0"/>
                <a:cs typeface="+mn-cs"/>
              </a:endParaRPr>
            </a:p>
          </p:txBody>
        </p:sp>
        <p:sp>
          <p:nvSpPr>
            <p:cNvPr id="13" name="Freeform 11">
              <a:extLst>
                <a:ext uri="{FF2B5EF4-FFF2-40B4-BE49-F238E27FC236}">
                  <a16:creationId xmlns:a16="http://schemas.microsoft.com/office/drawing/2014/main" id="{81C548DB-E8AB-4066-BCB7-9DCBFEBC2449}"/>
                </a:ext>
              </a:extLst>
            </p:cNvPr>
            <p:cNvSpPr>
              <a:spLocks/>
            </p:cNvSpPr>
            <p:nvPr/>
          </p:nvSpPr>
          <p:spPr bwMode="auto">
            <a:xfrm>
              <a:off x="714375" y="2463800"/>
              <a:ext cx="2328862" cy="2328862"/>
            </a:xfrm>
            <a:custGeom>
              <a:avLst/>
              <a:gdLst>
                <a:gd name="T0" fmla="*/ 1976345 w 621"/>
                <a:gd name="T1" fmla="*/ 963796 h 621"/>
                <a:gd name="T2" fmla="*/ 963796 w 621"/>
                <a:gd name="T3" fmla="*/ 1976345 h 621"/>
                <a:gd name="T4" fmla="*/ 247512 w 621"/>
                <a:gd name="T5" fmla="*/ 1680081 h 621"/>
                <a:gd name="T6" fmla="*/ 0 w 621"/>
                <a:gd name="T7" fmla="*/ 1931343 h 621"/>
                <a:gd name="T8" fmla="*/ 963796 w 621"/>
                <a:gd name="T9" fmla="*/ 2328862 h 621"/>
                <a:gd name="T10" fmla="*/ 2328862 w 621"/>
                <a:gd name="T11" fmla="*/ 963796 h 621"/>
                <a:gd name="T12" fmla="*/ 1931343 w 621"/>
                <a:gd name="T13" fmla="*/ 0 h 621"/>
                <a:gd name="T14" fmla="*/ 1680081 w 621"/>
                <a:gd name="T15" fmla="*/ 251262 h 621"/>
                <a:gd name="T16" fmla="*/ 1976345 w 621"/>
                <a:gd name="T17" fmla="*/ 963796 h 6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21" h="621">
                  <a:moveTo>
                    <a:pt x="527" y="257"/>
                  </a:moveTo>
                  <a:cubicBezTo>
                    <a:pt x="527" y="406"/>
                    <a:pt x="406" y="527"/>
                    <a:pt x="257" y="527"/>
                  </a:cubicBezTo>
                  <a:cubicBezTo>
                    <a:pt x="183" y="527"/>
                    <a:pt x="115" y="496"/>
                    <a:pt x="66" y="448"/>
                  </a:cubicBezTo>
                  <a:cubicBezTo>
                    <a:pt x="0" y="515"/>
                    <a:pt x="0" y="515"/>
                    <a:pt x="0" y="515"/>
                  </a:cubicBezTo>
                  <a:cubicBezTo>
                    <a:pt x="65" y="581"/>
                    <a:pt x="157" y="621"/>
                    <a:pt x="257" y="621"/>
                  </a:cubicBezTo>
                  <a:cubicBezTo>
                    <a:pt x="458" y="621"/>
                    <a:pt x="621" y="458"/>
                    <a:pt x="621" y="257"/>
                  </a:cubicBezTo>
                  <a:cubicBezTo>
                    <a:pt x="621" y="157"/>
                    <a:pt x="580" y="66"/>
                    <a:pt x="515" y="0"/>
                  </a:cubicBezTo>
                  <a:cubicBezTo>
                    <a:pt x="448" y="67"/>
                    <a:pt x="448" y="67"/>
                    <a:pt x="448" y="67"/>
                  </a:cubicBezTo>
                  <a:cubicBezTo>
                    <a:pt x="496" y="115"/>
                    <a:pt x="527" y="183"/>
                    <a:pt x="527" y="257"/>
                  </a:cubicBezTo>
                  <a:close/>
                </a:path>
              </a:pathLst>
            </a:custGeom>
            <a:gradFill rotWithShape="1">
              <a:gsLst>
                <a:gs pos="0">
                  <a:srgbClr val="01315D">
                    <a:alpha val="28624"/>
                  </a:srgbClr>
                </a:gs>
                <a:gs pos="100000">
                  <a:schemeClr val="bg1">
                    <a:alpha val="0"/>
                  </a:schemeClr>
                </a:gs>
              </a:gsLst>
              <a:lin ang="162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4" name="Freeform 12">
            <a:extLst>
              <a:ext uri="{FF2B5EF4-FFF2-40B4-BE49-F238E27FC236}">
                <a16:creationId xmlns:a16="http://schemas.microsoft.com/office/drawing/2014/main" id="{B46E2D27-82CA-4351-BA43-BA28F01BBA3C}"/>
              </a:ext>
            </a:extLst>
          </p:cNvPr>
          <p:cNvSpPr>
            <a:spLocks/>
          </p:cNvSpPr>
          <p:nvPr/>
        </p:nvSpPr>
        <p:spPr bwMode="auto">
          <a:xfrm>
            <a:off x="3287713" y="3064669"/>
            <a:ext cx="1808162" cy="465137"/>
          </a:xfrm>
          <a:custGeom>
            <a:avLst/>
            <a:gdLst/>
            <a:ahLst/>
            <a:cxnLst>
              <a:cxn ang="0">
                <a:pos x="482" y="93"/>
              </a:cxn>
              <a:cxn ang="0">
                <a:pos x="450" y="124"/>
              </a:cxn>
              <a:cxn ang="0">
                <a:pos x="32" y="124"/>
              </a:cxn>
              <a:cxn ang="0">
                <a:pos x="0" y="93"/>
              </a:cxn>
              <a:cxn ang="0">
                <a:pos x="0" y="32"/>
              </a:cxn>
              <a:cxn ang="0">
                <a:pos x="32" y="0"/>
              </a:cxn>
              <a:cxn ang="0">
                <a:pos x="450" y="0"/>
              </a:cxn>
              <a:cxn ang="0">
                <a:pos x="482" y="32"/>
              </a:cxn>
              <a:cxn ang="0">
                <a:pos x="482" y="93"/>
              </a:cxn>
            </a:cxnLst>
            <a:rect l="0" t="0" r="r" b="b"/>
            <a:pathLst>
              <a:path w="482" h="124">
                <a:moveTo>
                  <a:pt x="482" y="93"/>
                </a:moveTo>
                <a:cubicBezTo>
                  <a:pt x="482" y="110"/>
                  <a:pt x="467" y="124"/>
                  <a:pt x="450" y="124"/>
                </a:cubicBezTo>
                <a:cubicBezTo>
                  <a:pt x="32" y="124"/>
                  <a:pt x="32" y="124"/>
                  <a:pt x="32" y="124"/>
                </a:cubicBezTo>
                <a:cubicBezTo>
                  <a:pt x="15" y="124"/>
                  <a:pt x="0" y="110"/>
                  <a:pt x="0" y="93"/>
                </a:cubicBezTo>
                <a:cubicBezTo>
                  <a:pt x="0" y="32"/>
                  <a:pt x="0" y="32"/>
                  <a:pt x="0" y="32"/>
                </a:cubicBezTo>
                <a:cubicBezTo>
                  <a:pt x="0" y="14"/>
                  <a:pt x="15" y="0"/>
                  <a:pt x="32" y="0"/>
                </a:cubicBezTo>
                <a:cubicBezTo>
                  <a:pt x="450" y="0"/>
                  <a:pt x="450" y="0"/>
                  <a:pt x="450" y="0"/>
                </a:cubicBezTo>
                <a:cubicBezTo>
                  <a:pt x="467" y="0"/>
                  <a:pt x="482" y="14"/>
                  <a:pt x="482" y="32"/>
                </a:cubicBezTo>
                <a:lnTo>
                  <a:pt x="482" y="93"/>
                </a:lnTo>
                <a:close/>
              </a:path>
            </a:pathLst>
          </a:custGeom>
          <a:solidFill>
            <a:srgbClr val="777777"/>
          </a:solidFill>
          <a:ln w="9525" cap="flat" cmpd="sng" algn="ctr">
            <a:solidFill>
              <a:srgbClr val="606060"/>
            </a:solidFill>
            <a:prstDash val="solid"/>
            <a:round/>
            <a:headEnd type="none" w="med" len="med"/>
            <a:tailEnd type="none" w="med" len="med"/>
          </a:ln>
          <a:effectLst>
            <a:outerShdw blurRad="50800" dist="25400" dir="5400000" algn="ctr" rotWithShape="0">
              <a:schemeClr val="tx2">
                <a:alpha val="27000"/>
              </a:schemeClr>
            </a:outerShdw>
          </a:effectLst>
        </p:spPr>
        <p:txBody>
          <a:bodyPr lIns="82124" tIns="41061" rIns="82124" bIns="41061" anchor="ctr"/>
          <a:lstStyle/>
          <a:p>
            <a:pPr algn="ctr" defTabSz="814388">
              <a:lnSpc>
                <a:spcPct val="90000"/>
              </a:lnSpc>
              <a:defRPr/>
            </a:pPr>
            <a:endParaRPr lang="en-US" dirty="0">
              <a:latin typeface="+mn-lt"/>
              <a:cs typeface="+mn-cs"/>
            </a:endParaRPr>
          </a:p>
        </p:txBody>
      </p:sp>
      <p:sp>
        <p:nvSpPr>
          <p:cNvPr id="15" name="Freeform 14">
            <a:extLst>
              <a:ext uri="{FF2B5EF4-FFF2-40B4-BE49-F238E27FC236}">
                <a16:creationId xmlns:a16="http://schemas.microsoft.com/office/drawing/2014/main" id="{A85EB676-CB0B-4862-8744-34B7392AD58E}"/>
              </a:ext>
            </a:extLst>
          </p:cNvPr>
          <p:cNvSpPr>
            <a:spLocks/>
          </p:cNvSpPr>
          <p:nvPr/>
        </p:nvSpPr>
        <p:spPr bwMode="auto">
          <a:xfrm>
            <a:off x="6183313" y="3064669"/>
            <a:ext cx="1808162" cy="465137"/>
          </a:xfrm>
          <a:custGeom>
            <a:avLst/>
            <a:gdLst/>
            <a:ahLst/>
            <a:cxnLst>
              <a:cxn ang="0">
                <a:pos x="482" y="93"/>
              </a:cxn>
              <a:cxn ang="0">
                <a:pos x="450" y="124"/>
              </a:cxn>
              <a:cxn ang="0">
                <a:pos x="32" y="124"/>
              </a:cxn>
              <a:cxn ang="0">
                <a:pos x="0" y="93"/>
              </a:cxn>
              <a:cxn ang="0">
                <a:pos x="0" y="32"/>
              </a:cxn>
              <a:cxn ang="0">
                <a:pos x="32" y="0"/>
              </a:cxn>
              <a:cxn ang="0">
                <a:pos x="450" y="0"/>
              </a:cxn>
              <a:cxn ang="0">
                <a:pos x="482" y="32"/>
              </a:cxn>
              <a:cxn ang="0">
                <a:pos x="482" y="93"/>
              </a:cxn>
            </a:cxnLst>
            <a:rect l="0" t="0" r="r" b="b"/>
            <a:pathLst>
              <a:path w="482" h="124">
                <a:moveTo>
                  <a:pt x="482" y="93"/>
                </a:moveTo>
                <a:cubicBezTo>
                  <a:pt x="482" y="110"/>
                  <a:pt x="467" y="124"/>
                  <a:pt x="450" y="124"/>
                </a:cubicBezTo>
                <a:cubicBezTo>
                  <a:pt x="32" y="124"/>
                  <a:pt x="32" y="124"/>
                  <a:pt x="32" y="124"/>
                </a:cubicBezTo>
                <a:cubicBezTo>
                  <a:pt x="14" y="124"/>
                  <a:pt x="0" y="110"/>
                  <a:pt x="0" y="93"/>
                </a:cubicBezTo>
                <a:cubicBezTo>
                  <a:pt x="0" y="32"/>
                  <a:pt x="0" y="32"/>
                  <a:pt x="0" y="32"/>
                </a:cubicBezTo>
                <a:cubicBezTo>
                  <a:pt x="0" y="14"/>
                  <a:pt x="14" y="0"/>
                  <a:pt x="32" y="0"/>
                </a:cubicBezTo>
                <a:cubicBezTo>
                  <a:pt x="450" y="0"/>
                  <a:pt x="450" y="0"/>
                  <a:pt x="450" y="0"/>
                </a:cubicBezTo>
                <a:cubicBezTo>
                  <a:pt x="467" y="0"/>
                  <a:pt x="482" y="14"/>
                  <a:pt x="482" y="32"/>
                </a:cubicBezTo>
                <a:lnTo>
                  <a:pt x="482" y="93"/>
                </a:lnTo>
                <a:close/>
              </a:path>
            </a:pathLst>
          </a:custGeom>
          <a:solidFill>
            <a:srgbClr val="777777"/>
          </a:solidFill>
          <a:ln w="9525" cap="flat" cmpd="sng" algn="ctr">
            <a:solidFill>
              <a:srgbClr val="606060"/>
            </a:solidFill>
            <a:prstDash val="solid"/>
            <a:round/>
            <a:headEnd type="none" w="med" len="med"/>
            <a:tailEnd type="none" w="med" len="med"/>
          </a:ln>
          <a:effectLst>
            <a:outerShdw blurRad="50800" dist="25400" dir="5400000" algn="ctr" rotWithShape="0">
              <a:schemeClr val="tx2">
                <a:alpha val="27000"/>
              </a:schemeClr>
            </a:outerShdw>
          </a:effectLst>
        </p:spPr>
        <p:txBody>
          <a:bodyPr lIns="82124" tIns="41061" rIns="82124" bIns="41061" anchor="ctr"/>
          <a:lstStyle/>
          <a:p>
            <a:pPr algn="ctr" defTabSz="814388">
              <a:lnSpc>
                <a:spcPct val="90000"/>
              </a:lnSpc>
              <a:defRPr/>
            </a:pPr>
            <a:endParaRPr lang="en-US" dirty="0">
              <a:latin typeface="+mn-lt"/>
              <a:cs typeface="+mn-cs"/>
            </a:endParaRPr>
          </a:p>
        </p:txBody>
      </p:sp>
      <p:sp>
        <p:nvSpPr>
          <p:cNvPr id="16" name="TextBox 14">
            <a:extLst>
              <a:ext uri="{FF2B5EF4-FFF2-40B4-BE49-F238E27FC236}">
                <a16:creationId xmlns:a16="http://schemas.microsoft.com/office/drawing/2014/main" id="{3CE8AB63-E887-40F6-AA23-5AC3367F9590}"/>
              </a:ext>
            </a:extLst>
          </p:cNvPr>
          <p:cNvSpPr txBox="1">
            <a:spLocks noChangeArrowheads="1"/>
          </p:cNvSpPr>
          <p:nvPr/>
        </p:nvSpPr>
        <p:spPr bwMode="auto">
          <a:xfrm>
            <a:off x="1812925" y="3117056"/>
            <a:ext cx="1408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HelveticaNeueLT Std" pitchFamily="34" charset="0"/>
                <a:cs typeface="Arial" panose="020B0604020202020204" pitchFamily="34" charset="0"/>
              </a:defRPr>
            </a:lvl1pPr>
            <a:lvl2pPr marL="742950" indent="-285750">
              <a:defRPr>
                <a:solidFill>
                  <a:schemeClr val="tx1"/>
                </a:solidFill>
                <a:latin typeface="HelveticaNeueLT Std" pitchFamily="34" charset="0"/>
                <a:cs typeface="Arial" panose="020B0604020202020204" pitchFamily="34" charset="0"/>
              </a:defRPr>
            </a:lvl2pPr>
            <a:lvl3pPr marL="1143000" indent="-228600">
              <a:defRPr>
                <a:solidFill>
                  <a:schemeClr val="tx1"/>
                </a:solidFill>
                <a:latin typeface="HelveticaNeueLT Std" pitchFamily="34" charset="0"/>
                <a:cs typeface="Arial" panose="020B0604020202020204" pitchFamily="34" charset="0"/>
              </a:defRPr>
            </a:lvl3pPr>
            <a:lvl4pPr marL="1600200" indent="-228600">
              <a:defRPr>
                <a:solidFill>
                  <a:schemeClr val="tx1"/>
                </a:solidFill>
                <a:latin typeface="HelveticaNeueLT Std" pitchFamily="34" charset="0"/>
                <a:cs typeface="Arial" panose="020B0604020202020204" pitchFamily="34" charset="0"/>
              </a:defRPr>
            </a:lvl4pPr>
            <a:lvl5pPr marL="2057400" indent="-228600">
              <a:defRPr>
                <a:solidFill>
                  <a:schemeClr val="tx1"/>
                </a:solidFill>
                <a:latin typeface="HelveticaNeueLT Std"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NeueLT Std"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NeueLT Std"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NeueLT Std"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NeueLT Std" pitchFamily="34" charset="0"/>
                <a:cs typeface="Arial" panose="020B0604020202020204" pitchFamily="34" charset="0"/>
              </a:defRPr>
            </a:lvl9pPr>
          </a:lstStyle>
          <a:p>
            <a:pPr algn="ctr" eaLnBrk="1" hangingPunct="1"/>
            <a:r>
              <a:rPr lang="en-US" altLang="en-US" sz="2400" b="1" dirty="0">
                <a:solidFill>
                  <a:srgbClr val="525252"/>
                </a:solidFill>
                <a:latin typeface="Arial" panose="020B0604020202020204" pitchFamily="34" charset="0"/>
              </a:rPr>
              <a:t>Success</a:t>
            </a:r>
          </a:p>
        </p:txBody>
      </p:sp>
      <p:sp>
        <p:nvSpPr>
          <p:cNvPr id="17" name="TextBox 15">
            <a:extLst>
              <a:ext uri="{FF2B5EF4-FFF2-40B4-BE49-F238E27FC236}">
                <a16:creationId xmlns:a16="http://schemas.microsoft.com/office/drawing/2014/main" id="{2BE213CB-5525-4B11-ADCC-684C4CF2C2E0}"/>
              </a:ext>
            </a:extLst>
          </p:cNvPr>
          <p:cNvSpPr txBox="1">
            <a:spLocks noChangeArrowheads="1"/>
          </p:cNvSpPr>
          <p:nvPr/>
        </p:nvSpPr>
        <p:spPr bwMode="auto">
          <a:xfrm>
            <a:off x="5095875" y="3115469"/>
            <a:ext cx="11112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HelveticaNeueLT Std" pitchFamily="34" charset="0"/>
                <a:cs typeface="Arial" panose="020B0604020202020204" pitchFamily="34" charset="0"/>
              </a:defRPr>
            </a:lvl1pPr>
            <a:lvl2pPr marL="742950" indent="-285750">
              <a:defRPr>
                <a:solidFill>
                  <a:schemeClr val="tx1"/>
                </a:solidFill>
                <a:latin typeface="HelveticaNeueLT Std" pitchFamily="34" charset="0"/>
                <a:cs typeface="Arial" panose="020B0604020202020204" pitchFamily="34" charset="0"/>
              </a:defRPr>
            </a:lvl2pPr>
            <a:lvl3pPr marL="1143000" indent="-228600">
              <a:defRPr>
                <a:solidFill>
                  <a:schemeClr val="tx1"/>
                </a:solidFill>
                <a:latin typeface="HelveticaNeueLT Std" pitchFamily="34" charset="0"/>
                <a:cs typeface="Arial" panose="020B0604020202020204" pitchFamily="34" charset="0"/>
              </a:defRPr>
            </a:lvl3pPr>
            <a:lvl4pPr marL="1600200" indent="-228600">
              <a:defRPr>
                <a:solidFill>
                  <a:schemeClr val="tx1"/>
                </a:solidFill>
                <a:latin typeface="HelveticaNeueLT Std" pitchFamily="34" charset="0"/>
                <a:cs typeface="Arial" panose="020B0604020202020204" pitchFamily="34" charset="0"/>
              </a:defRPr>
            </a:lvl4pPr>
            <a:lvl5pPr marL="2057400" indent="-228600">
              <a:defRPr>
                <a:solidFill>
                  <a:schemeClr val="tx1"/>
                </a:solidFill>
                <a:latin typeface="HelveticaNeueLT Std"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NeueLT Std"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NeueLT Std"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NeueLT Std"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NeueLT Std" pitchFamily="34" charset="0"/>
                <a:cs typeface="Arial" panose="020B0604020202020204" pitchFamily="34" charset="0"/>
              </a:defRPr>
            </a:lvl9pPr>
          </a:lstStyle>
          <a:p>
            <a:pPr algn="ctr" eaLnBrk="1" hangingPunct="1"/>
            <a:r>
              <a:rPr lang="en-US" altLang="en-US" sz="2400" b="1" dirty="0">
                <a:solidFill>
                  <a:srgbClr val="525252"/>
                </a:solidFill>
                <a:latin typeface="Arial" panose="020B0604020202020204" pitchFamily="34" charset="0"/>
              </a:rPr>
              <a:t>Effort</a:t>
            </a:r>
          </a:p>
        </p:txBody>
      </p:sp>
      <p:sp>
        <p:nvSpPr>
          <p:cNvPr id="18" name="TextBox 18">
            <a:extLst>
              <a:ext uri="{FF2B5EF4-FFF2-40B4-BE49-F238E27FC236}">
                <a16:creationId xmlns:a16="http://schemas.microsoft.com/office/drawing/2014/main" id="{8DB91E6C-7BB9-4757-9EED-29AB05F46159}"/>
              </a:ext>
            </a:extLst>
          </p:cNvPr>
          <p:cNvSpPr txBox="1">
            <a:spLocks noChangeArrowheads="1"/>
          </p:cNvSpPr>
          <p:nvPr/>
        </p:nvSpPr>
        <p:spPr bwMode="auto">
          <a:xfrm>
            <a:off x="8037513" y="3113881"/>
            <a:ext cx="1457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HelveticaNeueLT Std" pitchFamily="34" charset="0"/>
                <a:cs typeface="Arial" panose="020B0604020202020204" pitchFamily="34" charset="0"/>
              </a:defRPr>
            </a:lvl1pPr>
            <a:lvl2pPr marL="742950" indent="-285750">
              <a:defRPr>
                <a:solidFill>
                  <a:schemeClr val="tx1"/>
                </a:solidFill>
                <a:latin typeface="HelveticaNeueLT Std" pitchFamily="34" charset="0"/>
                <a:cs typeface="Arial" panose="020B0604020202020204" pitchFamily="34" charset="0"/>
              </a:defRPr>
            </a:lvl2pPr>
            <a:lvl3pPr marL="1143000" indent="-228600">
              <a:defRPr>
                <a:solidFill>
                  <a:schemeClr val="tx1"/>
                </a:solidFill>
                <a:latin typeface="HelveticaNeueLT Std" pitchFamily="34" charset="0"/>
                <a:cs typeface="Arial" panose="020B0604020202020204" pitchFamily="34" charset="0"/>
              </a:defRPr>
            </a:lvl3pPr>
            <a:lvl4pPr marL="1600200" indent="-228600">
              <a:defRPr>
                <a:solidFill>
                  <a:schemeClr val="tx1"/>
                </a:solidFill>
                <a:latin typeface="HelveticaNeueLT Std" pitchFamily="34" charset="0"/>
                <a:cs typeface="Arial" panose="020B0604020202020204" pitchFamily="34" charset="0"/>
              </a:defRPr>
            </a:lvl4pPr>
            <a:lvl5pPr marL="2057400" indent="-228600">
              <a:defRPr>
                <a:solidFill>
                  <a:schemeClr val="tx1"/>
                </a:solidFill>
                <a:latin typeface="HelveticaNeueLT Std"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NeueLT Std"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NeueLT Std"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NeueLT Std"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NeueLT Std" pitchFamily="34" charset="0"/>
                <a:cs typeface="Arial" panose="020B0604020202020204" pitchFamily="34" charset="0"/>
              </a:defRPr>
            </a:lvl9pPr>
          </a:lstStyle>
          <a:p>
            <a:pPr algn="ctr" eaLnBrk="1" hangingPunct="1"/>
            <a:r>
              <a:rPr lang="en-US" altLang="en-US" sz="2400" b="1" dirty="0">
                <a:solidFill>
                  <a:srgbClr val="525252"/>
                </a:solidFill>
                <a:latin typeface="Arial" panose="020B0604020202020204" pitchFamily="34" charset="0"/>
              </a:rPr>
              <a:t>Emotion</a:t>
            </a:r>
          </a:p>
        </p:txBody>
      </p:sp>
      <p:sp>
        <p:nvSpPr>
          <p:cNvPr id="20" name="Content Placeholder 1">
            <a:extLst>
              <a:ext uri="{FF2B5EF4-FFF2-40B4-BE49-F238E27FC236}">
                <a16:creationId xmlns:a16="http://schemas.microsoft.com/office/drawing/2014/main" id="{A2696AC8-62DB-4A35-B274-6635A60EB112}"/>
              </a:ext>
            </a:extLst>
          </p:cNvPr>
          <p:cNvSpPr txBox="1">
            <a:spLocks/>
          </p:cNvSpPr>
          <p:nvPr/>
        </p:nvSpPr>
        <p:spPr>
          <a:xfrm>
            <a:off x="4339878" y="4525092"/>
            <a:ext cx="2728912" cy="1523900"/>
          </a:xfrm>
          <a:prstGeom prst="rect">
            <a:avLst/>
          </a:prstGeom>
        </p:spPr>
        <p:txBody>
          <a:bodyPr vert="horz" lIns="91440" tIns="45720" rIns="91440" bIns="45720" rtlCol="0">
            <a:noAutofit/>
          </a:bodyPr>
          <a:lstStyle>
            <a:lvl1pPr marL="228600" indent="-228600" algn="l" defTabSz="914400" rtl="0" eaLnBrk="1" latinLnBrk="0" hangingPunct="1">
              <a:lnSpc>
                <a:spcPct val="95000"/>
              </a:lnSpc>
              <a:spcBef>
                <a:spcPts val="800"/>
              </a:spcBef>
              <a:buFont typeface="Arial"/>
              <a:buChar char="•"/>
              <a:defRPr sz="2400" b="0" i="0" kern="1200">
                <a:solidFill>
                  <a:schemeClr val="tx1"/>
                </a:solidFill>
                <a:latin typeface="+mn-lt"/>
                <a:ea typeface="Lato Light" charset="0"/>
                <a:cs typeface="Lato Light" charset="0"/>
              </a:defRPr>
            </a:lvl1pPr>
            <a:lvl2pPr marL="640080" indent="-274320" algn="l" defTabSz="914400" rtl="0" eaLnBrk="1" latinLnBrk="0" hangingPunct="1">
              <a:lnSpc>
                <a:spcPct val="95000"/>
              </a:lnSpc>
              <a:spcBef>
                <a:spcPts val="800"/>
              </a:spcBef>
              <a:buFont typeface="Arial" panose="020B0604020202020204" pitchFamily="34" charset="0"/>
              <a:buChar char="−"/>
              <a:defRPr sz="2000" b="0" i="0" kern="1200">
                <a:solidFill>
                  <a:schemeClr val="tx1"/>
                </a:solidFill>
                <a:latin typeface="+mn-lt"/>
                <a:ea typeface="Lato Light" charset="0"/>
                <a:cs typeface="Lato Light" charset="0"/>
              </a:defRPr>
            </a:lvl2pPr>
            <a:lvl3pPr marL="1097280" indent="-228600" algn="l" defTabSz="914400" rtl="0" eaLnBrk="1" latinLnBrk="0" hangingPunct="1">
              <a:lnSpc>
                <a:spcPct val="95000"/>
              </a:lnSpc>
              <a:spcBef>
                <a:spcPts val="800"/>
              </a:spcBef>
              <a:buFont typeface="Wingdings" panose="05000000000000000000" pitchFamily="2" charset="2"/>
              <a:buChar char="§"/>
              <a:defRPr sz="1800" b="0" i="0" kern="1200">
                <a:solidFill>
                  <a:schemeClr val="tx1"/>
                </a:solidFill>
                <a:latin typeface="+mn-lt"/>
                <a:ea typeface="Lato Light" charset="0"/>
                <a:cs typeface="Lato Light" charset="0"/>
              </a:defRPr>
            </a:lvl3pPr>
            <a:lvl4pPr marL="1463040" indent="-182880" algn="l" defTabSz="914400" rtl="0" eaLnBrk="1" latinLnBrk="0" hangingPunct="1">
              <a:lnSpc>
                <a:spcPct val="95000"/>
              </a:lnSpc>
              <a:spcBef>
                <a:spcPts val="800"/>
              </a:spcBef>
              <a:buFont typeface="Arial"/>
              <a:buChar char="•"/>
              <a:defRPr sz="1600" b="0" i="0" kern="1200">
                <a:solidFill>
                  <a:schemeClr val="tx1"/>
                </a:solidFill>
                <a:latin typeface="+mn-lt"/>
                <a:ea typeface="Lato Light" charset="0"/>
                <a:cs typeface="Lato Light" charset="0"/>
              </a:defRPr>
            </a:lvl4pPr>
            <a:lvl5pPr marL="1783080" indent="-182880" algn="l" defTabSz="914400" rtl="0" eaLnBrk="1" latinLnBrk="0" hangingPunct="1">
              <a:lnSpc>
                <a:spcPct val="95000"/>
              </a:lnSpc>
              <a:spcBef>
                <a:spcPts val="800"/>
              </a:spcBef>
              <a:buFont typeface="Arial"/>
              <a:buChar char="•"/>
              <a:defRPr sz="1600" b="0" i="0" kern="1200">
                <a:solidFill>
                  <a:schemeClr val="tx1"/>
                </a:solidFill>
                <a:latin typeface="+mn-lt"/>
                <a:ea typeface="Lato Light" charset="0"/>
                <a:cs typeface="Lato Ligh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7000"/>
              </a:lnSpc>
              <a:spcBef>
                <a:spcPts val="1200"/>
              </a:spcBef>
              <a:buNone/>
            </a:pPr>
            <a:r>
              <a:rPr lang="en-US" dirty="0">
                <a:ea typeface="Calibri" panose="020F0502020204030204" pitchFamily="34" charset="0"/>
                <a:cs typeface="Times New Roman" panose="02020603050405020304" pitchFamily="18" charset="0"/>
              </a:rPr>
              <a:t>Was the process smooth and easy?</a:t>
            </a:r>
          </a:p>
        </p:txBody>
      </p:sp>
      <p:sp>
        <p:nvSpPr>
          <p:cNvPr id="21" name="Content Placeholder 1">
            <a:extLst>
              <a:ext uri="{FF2B5EF4-FFF2-40B4-BE49-F238E27FC236}">
                <a16:creationId xmlns:a16="http://schemas.microsoft.com/office/drawing/2014/main" id="{A3F50EC6-0554-4F29-9253-5D9CA0AC7461}"/>
              </a:ext>
            </a:extLst>
          </p:cNvPr>
          <p:cNvSpPr txBox="1">
            <a:spLocks/>
          </p:cNvSpPr>
          <p:nvPr/>
        </p:nvSpPr>
        <p:spPr>
          <a:xfrm>
            <a:off x="7671148" y="4525092"/>
            <a:ext cx="2996852" cy="1523900"/>
          </a:xfrm>
          <a:prstGeom prst="rect">
            <a:avLst/>
          </a:prstGeom>
        </p:spPr>
        <p:txBody>
          <a:bodyPr vert="horz" lIns="91440" tIns="45720" rIns="91440" bIns="45720" rtlCol="0">
            <a:noAutofit/>
          </a:bodyPr>
          <a:lstStyle>
            <a:lvl1pPr marL="228600" indent="-228600" algn="l" defTabSz="914400" rtl="0" eaLnBrk="1" latinLnBrk="0" hangingPunct="1">
              <a:lnSpc>
                <a:spcPct val="95000"/>
              </a:lnSpc>
              <a:spcBef>
                <a:spcPts val="800"/>
              </a:spcBef>
              <a:buFont typeface="Arial"/>
              <a:buChar char="•"/>
              <a:defRPr sz="2400" b="0" i="0" kern="1200">
                <a:solidFill>
                  <a:schemeClr val="tx1"/>
                </a:solidFill>
                <a:latin typeface="+mn-lt"/>
                <a:ea typeface="Lato Light" charset="0"/>
                <a:cs typeface="Lato Light" charset="0"/>
              </a:defRPr>
            </a:lvl1pPr>
            <a:lvl2pPr marL="640080" indent="-274320" algn="l" defTabSz="914400" rtl="0" eaLnBrk="1" latinLnBrk="0" hangingPunct="1">
              <a:lnSpc>
                <a:spcPct val="95000"/>
              </a:lnSpc>
              <a:spcBef>
                <a:spcPts val="800"/>
              </a:spcBef>
              <a:buFont typeface="Arial" panose="020B0604020202020204" pitchFamily="34" charset="0"/>
              <a:buChar char="−"/>
              <a:defRPr sz="2000" b="0" i="0" kern="1200">
                <a:solidFill>
                  <a:schemeClr val="tx1"/>
                </a:solidFill>
                <a:latin typeface="+mn-lt"/>
                <a:ea typeface="Lato Light" charset="0"/>
                <a:cs typeface="Lato Light" charset="0"/>
              </a:defRPr>
            </a:lvl2pPr>
            <a:lvl3pPr marL="1097280" indent="-228600" algn="l" defTabSz="914400" rtl="0" eaLnBrk="1" latinLnBrk="0" hangingPunct="1">
              <a:lnSpc>
                <a:spcPct val="95000"/>
              </a:lnSpc>
              <a:spcBef>
                <a:spcPts val="800"/>
              </a:spcBef>
              <a:buFont typeface="Wingdings" panose="05000000000000000000" pitchFamily="2" charset="2"/>
              <a:buChar char="§"/>
              <a:defRPr sz="1800" b="0" i="0" kern="1200">
                <a:solidFill>
                  <a:schemeClr val="tx1"/>
                </a:solidFill>
                <a:latin typeface="+mn-lt"/>
                <a:ea typeface="Lato Light" charset="0"/>
                <a:cs typeface="Lato Light" charset="0"/>
              </a:defRPr>
            </a:lvl3pPr>
            <a:lvl4pPr marL="1463040" indent="-182880" algn="l" defTabSz="914400" rtl="0" eaLnBrk="1" latinLnBrk="0" hangingPunct="1">
              <a:lnSpc>
                <a:spcPct val="95000"/>
              </a:lnSpc>
              <a:spcBef>
                <a:spcPts val="800"/>
              </a:spcBef>
              <a:buFont typeface="Arial"/>
              <a:buChar char="•"/>
              <a:defRPr sz="1600" b="0" i="0" kern="1200">
                <a:solidFill>
                  <a:schemeClr val="tx1"/>
                </a:solidFill>
                <a:latin typeface="+mn-lt"/>
                <a:ea typeface="Lato Light" charset="0"/>
                <a:cs typeface="Lato Light" charset="0"/>
              </a:defRPr>
            </a:lvl4pPr>
            <a:lvl5pPr marL="1783080" indent="-182880" algn="l" defTabSz="914400" rtl="0" eaLnBrk="1" latinLnBrk="0" hangingPunct="1">
              <a:lnSpc>
                <a:spcPct val="95000"/>
              </a:lnSpc>
              <a:spcBef>
                <a:spcPts val="800"/>
              </a:spcBef>
              <a:buFont typeface="Arial"/>
              <a:buChar char="•"/>
              <a:defRPr sz="1600" b="0" i="0" kern="1200">
                <a:solidFill>
                  <a:schemeClr val="tx1"/>
                </a:solidFill>
                <a:latin typeface="+mn-lt"/>
                <a:ea typeface="Lato Light" charset="0"/>
                <a:cs typeface="Lato Ligh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7000"/>
              </a:lnSpc>
              <a:spcBef>
                <a:spcPts val="1200"/>
              </a:spcBef>
              <a:buNone/>
            </a:pPr>
            <a:r>
              <a:rPr lang="en-US" dirty="0">
                <a:ea typeface="Calibri" panose="020F0502020204030204" pitchFamily="34" charset="0"/>
                <a:cs typeface="Times New Roman" panose="02020603050405020304" pitchFamily="18" charset="0"/>
              </a:rPr>
              <a:t>Did they come away from the interaction feeling good?</a:t>
            </a:r>
          </a:p>
        </p:txBody>
      </p:sp>
      <p:sp>
        <p:nvSpPr>
          <p:cNvPr id="22" name="TextBox 21">
            <a:extLst>
              <a:ext uri="{FF2B5EF4-FFF2-40B4-BE49-F238E27FC236}">
                <a16:creationId xmlns:a16="http://schemas.microsoft.com/office/drawing/2014/main" id="{8EF6E6C7-A4EB-4F43-BA61-0AB9D1B4DB67}"/>
              </a:ext>
            </a:extLst>
          </p:cNvPr>
          <p:cNvSpPr txBox="1"/>
          <p:nvPr/>
        </p:nvSpPr>
        <p:spPr>
          <a:xfrm>
            <a:off x="11350752" y="0"/>
            <a:ext cx="841248" cy="369332"/>
          </a:xfrm>
          <a:prstGeom prst="rect">
            <a:avLst/>
          </a:prstGeom>
          <a:noFill/>
        </p:spPr>
        <p:txBody>
          <a:bodyPr wrap="square" rtlCol="0">
            <a:spAutoFit/>
          </a:bodyPr>
          <a:lstStyle/>
          <a:p>
            <a:pPr algn="r"/>
            <a:r>
              <a:rPr lang="en-US" dirty="0">
                <a:latin typeface="+mj-lt"/>
              </a:rPr>
              <a:t>5</a:t>
            </a:r>
          </a:p>
        </p:txBody>
      </p:sp>
    </p:spTree>
    <p:custDataLst>
      <p:tags r:id="rId1"/>
    </p:custDataLst>
    <p:extLst>
      <p:ext uri="{BB962C8B-B14F-4D97-AF65-F5344CB8AC3E}">
        <p14:creationId xmlns:p14="http://schemas.microsoft.com/office/powerpoint/2010/main" val="22112616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FF08A458-E85D-4119-881D-4A4585C3DB93}"/>
              </a:ext>
            </a:extLst>
          </p:cNvPr>
          <p:cNvSpPr>
            <a:spLocks noGrp="1"/>
          </p:cNvSpPr>
          <p:nvPr>
            <p:ph idx="13"/>
          </p:nvPr>
        </p:nvSpPr>
        <p:spPr/>
        <p:txBody>
          <a:bodyPr/>
          <a:lstStyle/>
          <a:p>
            <a:pPr marL="0" indent="0">
              <a:buNone/>
            </a:pPr>
            <a:r>
              <a:rPr lang="en-US" dirty="0"/>
              <a:t>Customers who have an emotional connection with a brand:</a:t>
            </a:r>
          </a:p>
        </p:txBody>
      </p:sp>
      <p:sp>
        <p:nvSpPr>
          <p:cNvPr id="3" name="Title 2">
            <a:extLst>
              <a:ext uri="{FF2B5EF4-FFF2-40B4-BE49-F238E27FC236}">
                <a16:creationId xmlns:a16="http://schemas.microsoft.com/office/drawing/2014/main" id="{10E117E6-4680-4705-AD4F-2999C3BCC27C}"/>
              </a:ext>
            </a:extLst>
          </p:cNvPr>
          <p:cNvSpPr>
            <a:spLocks noGrp="1"/>
          </p:cNvSpPr>
          <p:nvPr>
            <p:ph type="title"/>
          </p:nvPr>
        </p:nvSpPr>
        <p:spPr/>
        <p:txBody>
          <a:bodyPr/>
          <a:lstStyle/>
          <a:p>
            <a:r>
              <a:rPr lang="en-US" dirty="0"/>
              <a:t>Why Emotion Matters</a:t>
            </a:r>
          </a:p>
        </p:txBody>
      </p:sp>
      <p:sp>
        <p:nvSpPr>
          <p:cNvPr id="4" name="Slide Number Placeholder 3">
            <a:extLst>
              <a:ext uri="{FF2B5EF4-FFF2-40B4-BE49-F238E27FC236}">
                <a16:creationId xmlns:a16="http://schemas.microsoft.com/office/drawing/2014/main" id="{C83B2A83-EA31-4016-B51D-CEE94B3EB66D}"/>
              </a:ext>
            </a:extLst>
          </p:cNvPr>
          <p:cNvSpPr>
            <a:spLocks noGrp="1"/>
          </p:cNvSpPr>
          <p:nvPr>
            <p:ph type="sldNum" sz="quarter" idx="12"/>
          </p:nvPr>
        </p:nvSpPr>
        <p:spPr/>
        <p:txBody>
          <a:bodyPr/>
          <a:lstStyle/>
          <a:p>
            <a:fld id="{2D485021-2333-A34F-8398-6914E78E4816}" type="slidenum">
              <a:rPr lang="en-US" smtClean="0"/>
              <a:pPr/>
              <a:t>14</a:t>
            </a:fld>
            <a:endParaRPr lang="en-US" dirty="0"/>
          </a:p>
        </p:txBody>
      </p:sp>
      <p:sp>
        <p:nvSpPr>
          <p:cNvPr id="9" name="TextBox 8">
            <a:extLst>
              <a:ext uri="{FF2B5EF4-FFF2-40B4-BE49-F238E27FC236}">
                <a16:creationId xmlns:a16="http://schemas.microsoft.com/office/drawing/2014/main" id="{21CE5954-D1DF-4AAB-868D-F5B636521588}"/>
              </a:ext>
            </a:extLst>
          </p:cNvPr>
          <p:cNvSpPr txBox="1"/>
          <p:nvPr/>
        </p:nvSpPr>
        <p:spPr>
          <a:xfrm>
            <a:off x="409576" y="1502841"/>
            <a:ext cx="2038160" cy="923330"/>
          </a:xfrm>
          <a:prstGeom prst="rect">
            <a:avLst/>
          </a:prstGeom>
          <a:noFill/>
        </p:spPr>
        <p:txBody>
          <a:bodyPr wrap="square" rtlCol="0">
            <a:spAutoFit/>
          </a:bodyPr>
          <a:lstStyle/>
          <a:p>
            <a:pPr algn="ctr"/>
            <a:r>
              <a:rPr lang="en-US" sz="5400" dirty="0">
                <a:solidFill>
                  <a:schemeClr val="accent2"/>
                </a:solidFill>
                <a:latin typeface="+mj-lt"/>
              </a:rPr>
              <a:t>67%</a:t>
            </a:r>
          </a:p>
        </p:txBody>
      </p:sp>
      <p:sp>
        <p:nvSpPr>
          <p:cNvPr id="10" name="TextBox 9">
            <a:extLst>
              <a:ext uri="{FF2B5EF4-FFF2-40B4-BE49-F238E27FC236}">
                <a16:creationId xmlns:a16="http://schemas.microsoft.com/office/drawing/2014/main" id="{4C51692A-3ECC-4FB6-AA03-202E9D19BD64}"/>
              </a:ext>
            </a:extLst>
          </p:cNvPr>
          <p:cNvSpPr txBox="1"/>
          <p:nvPr/>
        </p:nvSpPr>
        <p:spPr>
          <a:xfrm>
            <a:off x="2447736" y="1364342"/>
            <a:ext cx="2038160" cy="1200329"/>
          </a:xfrm>
          <a:prstGeom prst="rect">
            <a:avLst/>
          </a:prstGeom>
          <a:noFill/>
        </p:spPr>
        <p:txBody>
          <a:bodyPr wrap="square" rtlCol="0">
            <a:spAutoFit/>
          </a:bodyPr>
          <a:lstStyle/>
          <a:p>
            <a:r>
              <a:rPr lang="en-US" sz="2400" dirty="0"/>
              <a:t>Will pay more for a great experience</a:t>
            </a:r>
          </a:p>
        </p:txBody>
      </p:sp>
      <p:sp>
        <p:nvSpPr>
          <p:cNvPr id="11" name="TextBox 10">
            <a:extLst>
              <a:ext uri="{FF2B5EF4-FFF2-40B4-BE49-F238E27FC236}">
                <a16:creationId xmlns:a16="http://schemas.microsoft.com/office/drawing/2014/main" id="{77942860-3201-488A-9E56-DAAE71909104}"/>
              </a:ext>
            </a:extLst>
          </p:cNvPr>
          <p:cNvSpPr txBox="1"/>
          <p:nvPr/>
        </p:nvSpPr>
        <p:spPr>
          <a:xfrm>
            <a:off x="5289048" y="2786903"/>
            <a:ext cx="2307209" cy="923330"/>
          </a:xfrm>
          <a:prstGeom prst="rect">
            <a:avLst/>
          </a:prstGeom>
          <a:noFill/>
        </p:spPr>
        <p:txBody>
          <a:bodyPr wrap="square" rtlCol="0">
            <a:spAutoFit/>
          </a:bodyPr>
          <a:lstStyle/>
          <a:p>
            <a:pPr algn="ctr"/>
            <a:r>
              <a:rPr lang="en-US" sz="5400" dirty="0">
                <a:solidFill>
                  <a:schemeClr val="accent2"/>
                </a:solidFill>
                <a:latin typeface="+mj-lt"/>
              </a:rPr>
              <a:t>304%</a:t>
            </a:r>
          </a:p>
        </p:txBody>
      </p:sp>
      <p:sp>
        <p:nvSpPr>
          <p:cNvPr id="12" name="TextBox 11">
            <a:extLst>
              <a:ext uri="{FF2B5EF4-FFF2-40B4-BE49-F238E27FC236}">
                <a16:creationId xmlns:a16="http://schemas.microsoft.com/office/drawing/2014/main" id="{E1A4C3E2-CF2F-4C63-B4C5-0F2C00438D1E}"/>
              </a:ext>
            </a:extLst>
          </p:cNvPr>
          <p:cNvSpPr txBox="1"/>
          <p:nvPr/>
        </p:nvSpPr>
        <p:spPr>
          <a:xfrm>
            <a:off x="7472870" y="2833070"/>
            <a:ext cx="2231961" cy="830997"/>
          </a:xfrm>
          <a:prstGeom prst="rect">
            <a:avLst/>
          </a:prstGeom>
          <a:noFill/>
        </p:spPr>
        <p:txBody>
          <a:bodyPr wrap="square" rtlCol="0">
            <a:spAutoFit/>
          </a:bodyPr>
          <a:lstStyle/>
          <a:p>
            <a:r>
              <a:rPr lang="en-US" sz="2400" dirty="0"/>
              <a:t>Higher lifetime value</a:t>
            </a:r>
          </a:p>
        </p:txBody>
      </p:sp>
      <p:sp>
        <p:nvSpPr>
          <p:cNvPr id="13" name="TextBox 12">
            <a:extLst>
              <a:ext uri="{FF2B5EF4-FFF2-40B4-BE49-F238E27FC236}">
                <a16:creationId xmlns:a16="http://schemas.microsoft.com/office/drawing/2014/main" id="{380CEFAB-478D-4CE8-83E3-01F33F168DCB}"/>
              </a:ext>
            </a:extLst>
          </p:cNvPr>
          <p:cNvSpPr txBox="1"/>
          <p:nvPr/>
        </p:nvSpPr>
        <p:spPr>
          <a:xfrm>
            <a:off x="5289048" y="4009190"/>
            <a:ext cx="2307209" cy="923330"/>
          </a:xfrm>
          <a:prstGeom prst="rect">
            <a:avLst/>
          </a:prstGeom>
          <a:noFill/>
        </p:spPr>
        <p:txBody>
          <a:bodyPr wrap="square" rtlCol="0">
            <a:spAutoFit/>
          </a:bodyPr>
          <a:lstStyle/>
          <a:p>
            <a:pPr algn="ctr"/>
            <a:r>
              <a:rPr lang="en-US" sz="5400" dirty="0">
                <a:solidFill>
                  <a:schemeClr val="accent2"/>
                </a:solidFill>
                <a:latin typeface="+mj-lt"/>
              </a:rPr>
              <a:t>71%</a:t>
            </a:r>
          </a:p>
        </p:txBody>
      </p:sp>
      <p:sp>
        <p:nvSpPr>
          <p:cNvPr id="14" name="TextBox 13">
            <a:extLst>
              <a:ext uri="{FF2B5EF4-FFF2-40B4-BE49-F238E27FC236}">
                <a16:creationId xmlns:a16="http://schemas.microsoft.com/office/drawing/2014/main" id="{23B2FB5E-8436-453A-8207-8B94B48C9362}"/>
              </a:ext>
            </a:extLst>
          </p:cNvPr>
          <p:cNvSpPr txBox="1"/>
          <p:nvPr/>
        </p:nvSpPr>
        <p:spPr>
          <a:xfrm>
            <a:off x="7472870" y="3870691"/>
            <a:ext cx="2231961" cy="1200329"/>
          </a:xfrm>
          <a:prstGeom prst="rect">
            <a:avLst/>
          </a:prstGeom>
          <a:noFill/>
        </p:spPr>
        <p:txBody>
          <a:bodyPr wrap="square" rtlCol="0">
            <a:spAutoFit/>
          </a:bodyPr>
          <a:lstStyle/>
          <a:p>
            <a:r>
              <a:rPr lang="en-US" sz="2400" dirty="0"/>
              <a:t>More likely to recommend your brand</a:t>
            </a:r>
          </a:p>
        </p:txBody>
      </p:sp>
      <p:sp>
        <p:nvSpPr>
          <p:cNvPr id="15" name="TextBox 14">
            <a:extLst>
              <a:ext uri="{FF2B5EF4-FFF2-40B4-BE49-F238E27FC236}">
                <a16:creationId xmlns:a16="http://schemas.microsoft.com/office/drawing/2014/main" id="{43241A7B-4934-494D-9549-EE8356502FBD}"/>
              </a:ext>
            </a:extLst>
          </p:cNvPr>
          <p:cNvSpPr txBox="1"/>
          <p:nvPr/>
        </p:nvSpPr>
        <p:spPr>
          <a:xfrm>
            <a:off x="5337174" y="6070600"/>
            <a:ext cx="4543426" cy="307777"/>
          </a:xfrm>
          <a:prstGeom prst="rect">
            <a:avLst/>
          </a:prstGeom>
          <a:noFill/>
        </p:spPr>
        <p:txBody>
          <a:bodyPr wrap="square" rtlCol="0">
            <a:spAutoFit/>
          </a:bodyPr>
          <a:lstStyle/>
          <a:p>
            <a:pPr algn="r"/>
            <a:r>
              <a:rPr lang="en-US" sz="1400" dirty="0"/>
              <a:t>Source: Sitecore</a:t>
            </a:r>
          </a:p>
        </p:txBody>
      </p:sp>
      <p:pic>
        <p:nvPicPr>
          <p:cNvPr id="17" name="Picture 16" descr="Person throwing confetti joyfully">
            <a:extLst>
              <a:ext uri="{FF2B5EF4-FFF2-40B4-BE49-F238E27FC236}">
                <a16:creationId xmlns:a16="http://schemas.microsoft.com/office/drawing/2014/main" id="{6210D37A-1A9E-461E-9787-E550A4578504}"/>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4700"/>
                    </a14:imgEffect>
                  </a14:imgLayer>
                </a14:imgProps>
              </a:ext>
            </a:extLst>
          </a:blip>
          <a:stretch>
            <a:fillRect/>
          </a:stretch>
        </p:blipFill>
        <p:spPr>
          <a:xfrm>
            <a:off x="472915" y="2828240"/>
            <a:ext cx="4565871" cy="3043171"/>
          </a:xfrm>
          <a:prstGeom prst="rect">
            <a:avLst/>
          </a:prstGeom>
        </p:spPr>
      </p:pic>
      <p:sp>
        <p:nvSpPr>
          <p:cNvPr id="18" name="TextBox 17">
            <a:extLst>
              <a:ext uri="{FF2B5EF4-FFF2-40B4-BE49-F238E27FC236}">
                <a16:creationId xmlns:a16="http://schemas.microsoft.com/office/drawing/2014/main" id="{FBBC1A88-A712-4B40-8A81-B5B5ACA4C762}"/>
              </a:ext>
            </a:extLst>
          </p:cNvPr>
          <p:cNvSpPr txBox="1"/>
          <p:nvPr/>
        </p:nvSpPr>
        <p:spPr>
          <a:xfrm>
            <a:off x="11350752" y="0"/>
            <a:ext cx="841248" cy="369332"/>
          </a:xfrm>
          <a:prstGeom prst="rect">
            <a:avLst/>
          </a:prstGeom>
          <a:noFill/>
        </p:spPr>
        <p:txBody>
          <a:bodyPr wrap="square" rtlCol="0">
            <a:spAutoFit/>
          </a:bodyPr>
          <a:lstStyle/>
          <a:p>
            <a:pPr algn="r"/>
            <a:r>
              <a:rPr lang="en-US" dirty="0">
                <a:latin typeface="+mj-lt"/>
              </a:rPr>
              <a:t>5</a:t>
            </a:r>
          </a:p>
        </p:txBody>
      </p:sp>
    </p:spTree>
    <p:custDataLst>
      <p:tags r:id="rId1"/>
    </p:custDataLst>
    <p:extLst>
      <p:ext uri="{BB962C8B-B14F-4D97-AF65-F5344CB8AC3E}">
        <p14:creationId xmlns:p14="http://schemas.microsoft.com/office/powerpoint/2010/main" val="14371312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0E117E6-4680-4705-AD4F-2999C3BCC27C}"/>
              </a:ext>
            </a:extLst>
          </p:cNvPr>
          <p:cNvSpPr>
            <a:spLocks noGrp="1"/>
          </p:cNvSpPr>
          <p:nvPr>
            <p:ph type="title"/>
          </p:nvPr>
        </p:nvSpPr>
        <p:spPr/>
        <p:txBody>
          <a:bodyPr/>
          <a:lstStyle/>
          <a:p>
            <a:r>
              <a:rPr lang="en-US" dirty="0"/>
              <a:t>Why Digital Matters</a:t>
            </a:r>
          </a:p>
        </p:txBody>
      </p:sp>
      <p:sp>
        <p:nvSpPr>
          <p:cNvPr id="4" name="Slide Number Placeholder 3">
            <a:extLst>
              <a:ext uri="{FF2B5EF4-FFF2-40B4-BE49-F238E27FC236}">
                <a16:creationId xmlns:a16="http://schemas.microsoft.com/office/drawing/2014/main" id="{C83B2A83-EA31-4016-B51D-CEE94B3EB66D}"/>
              </a:ext>
            </a:extLst>
          </p:cNvPr>
          <p:cNvSpPr>
            <a:spLocks noGrp="1"/>
          </p:cNvSpPr>
          <p:nvPr>
            <p:ph type="sldNum" sz="quarter" idx="12"/>
          </p:nvPr>
        </p:nvSpPr>
        <p:spPr/>
        <p:txBody>
          <a:bodyPr/>
          <a:lstStyle/>
          <a:p>
            <a:fld id="{2D485021-2333-A34F-8398-6914E78E4816}" type="slidenum">
              <a:rPr lang="en-US" smtClean="0"/>
              <a:pPr/>
              <a:t>15</a:t>
            </a:fld>
            <a:endParaRPr lang="en-US" dirty="0"/>
          </a:p>
        </p:txBody>
      </p:sp>
      <p:sp>
        <p:nvSpPr>
          <p:cNvPr id="9" name="TextBox 8">
            <a:extLst>
              <a:ext uri="{FF2B5EF4-FFF2-40B4-BE49-F238E27FC236}">
                <a16:creationId xmlns:a16="http://schemas.microsoft.com/office/drawing/2014/main" id="{21CE5954-D1DF-4AAB-868D-F5B636521588}"/>
              </a:ext>
            </a:extLst>
          </p:cNvPr>
          <p:cNvSpPr txBox="1"/>
          <p:nvPr/>
        </p:nvSpPr>
        <p:spPr>
          <a:xfrm>
            <a:off x="409576" y="1687507"/>
            <a:ext cx="2038160" cy="923330"/>
          </a:xfrm>
          <a:prstGeom prst="rect">
            <a:avLst/>
          </a:prstGeom>
          <a:noFill/>
        </p:spPr>
        <p:txBody>
          <a:bodyPr wrap="square" rtlCol="0">
            <a:spAutoFit/>
          </a:bodyPr>
          <a:lstStyle/>
          <a:p>
            <a:pPr algn="ctr"/>
            <a:r>
              <a:rPr lang="en-US" sz="5400" dirty="0">
                <a:solidFill>
                  <a:schemeClr val="accent2"/>
                </a:solidFill>
                <a:latin typeface="+mj-lt"/>
              </a:rPr>
              <a:t>56%</a:t>
            </a:r>
          </a:p>
        </p:txBody>
      </p:sp>
      <p:sp>
        <p:nvSpPr>
          <p:cNvPr id="10" name="TextBox 9">
            <a:extLst>
              <a:ext uri="{FF2B5EF4-FFF2-40B4-BE49-F238E27FC236}">
                <a16:creationId xmlns:a16="http://schemas.microsoft.com/office/drawing/2014/main" id="{4C51692A-3ECC-4FB6-AA03-202E9D19BD64}"/>
              </a:ext>
            </a:extLst>
          </p:cNvPr>
          <p:cNvSpPr txBox="1"/>
          <p:nvPr/>
        </p:nvSpPr>
        <p:spPr>
          <a:xfrm>
            <a:off x="2447736" y="1364342"/>
            <a:ext cx="2841312" cy="1569660"/>
          </a:xfrm>
          <a:prstGeom prst="rect">
            <a:avLst/>
          </a:prstGeom>
          <a:noFill/>
        </p:spPr>
        <p:txBody>
          <a:bodyPr wrap="square" rtlCol="0">
            <a:spAutoFit/>
          </a:bodyPr>
          <a:lstStyle/>
          <a:p>
            <a:r>
              <a:rPr lang="en-US" sz="2400" dirty="0"/>
              <a:t>Of CEOs said digital improvements led to revenue growth</a:t>
            </a:r>
          </a:p>
        </p:txBody>
      </p:sp>
      <p:sp>
        <p:nvSpPr>
          <p:cNvPr id="15" name="TextBox 14">
            <a:extLst>
              <a:ext uri="{FF2B5EF4-FFF2-40B4-BE49-F238E27FC236}">
                <a16:creationId xmlns:a16="http://schemas.microsoft.com/office/drawing/2014/main" id="{43241A7B-4934-494D-9549-EE8356502FBD}"/>
              </a:ext>
            </a:extLst>
          </p:cNvPr>
          <p:cNvSpPr txBox="1"/>
          <p:nvPr/>
        </p:nvSpPr>
        <p:spPr>
          <a:xfrm>
            <a:off x="588711" y="4936169"/>
            <a:ext cx="4543426" cy="307777"/>
          </a:xfrm>
          <a:prstGeom prst="rect">
            <a:avLst/>
          </a:prstGeom>
          <a:noFill/>
        </p:spPr>
        <p:txBody>
          <a:bodyPr wrap="square" rtlCol="0">
            <a:spAutoFit/>
          </a:bodyPr>
          <a:lstStyle/>
          <a:p>
            <a:pPr algn="r"/>
            <a:r>
              <a:rPr lang="en-US" sz="1400" dirty="0"/>
              <a:t>Source: Delighted Team</a:t>
            </a:r>
          </a:p>
        </p:txBody>
      </p:sp>
      <p:sp>
        <p:nvSpPr>
          <p:cNvPr id="16" name="TextBox 15">
            <a:extLst>
              <a:ext uri="{FF2B5EF4-FFF2-40B4-BE49-F238E27FC236}">
                <a16:creationId xmlns:a16="http://schemas.microsoft.com/office/drawing/2014/main" id="{E4D95E9D-92D3-42FB-A7C7-E1E9AD8D881E}"/>
              </a:ext>
            </a:extLst>
          </p:cNvPr>
          <p:cNvSpPr txBox="1"/>
          <p:nvPr/>
        </p:nvSpPr>
        <p:spPr>
          <a:xfrm>
            <a:off x="409576" y="3558059"/>
            <a:ext cx="2038160" cy="923330"/>
          </a:xfrm>
          <a:prstGeom prst="rect">
            <a:avLst/>
          </a:prstGeom>
          <a:noFill/>
        </p:spPr>
        <p:txBody>
          <a:bodyPr wrap="square" rtlCol="0">
            <a:spAutoFit/>
          </a:bodyPr>
          <a:lstStyle/>
          <a:p>
            <a:pPr algn="ctr"/>
            <a:r>
              <a:rPr lang="en-US" sz="5400" dirty="0">
                <a:solidFill>
                  <a:schemeClr val="accent2"/>
                </a:solidFill>
                <a:latin typeface="+mj-lt"/>
              </a:rPr>
              <a:t>10%</a:t>
            </a:r>
          </a:p>
        </p:txBody>
      </p:sp>
      <p:sp>
        <p:nvSpPr>
          <p:cNvPr id="18" name="TextBox 17">
            <a:extLst>
              <a:ext uri="{FF2B5EF4-FFF2-40B4-BE49-F238E27FC236}">
                <a16:creationId xmlns:a16="http://schemas.microsoft.com/office/drawing/2014/main" id="{A84D19A4-037A-4FEA-9CD3-711858E340F5}"/>
              </a:ext>
            </a:extLst>
          </p:cNvPr>
          <p:cNvSpPr txBox="1"/>
          <p:nvPr/>
        </p:nvSpPr>
        <p:spPr>
          <a:xfrm>
            <a:off x="2447736" y="3419560"/>
            <a:ext cx="2841312" cy="1200329"/>
          </a:xfrm>
          <a:prstGeom prst="rect">
            <a:avLst/>
          </a:prstGeom>
          <a:noFill/>
        </p:spPr>
        <p:txBody>
          <a:bodyPr wrap="square" rtlCol="0">
            <a:spAutoFit/>
          </a:bodyPr>
          <a:lstStyle/>
          <a:p>
            <a:r>
              <a:rPr lang="en-US" sz="2400" dirty="0"/>
              <a:t>Greater online spend for multi-channel customers</a:t>
            </a:r>
          </a:p>
        </p:txBody>
      </p:sp>
      <p:pic>
        <p:nvPicPr>
          <p:cNvPr id="8" name="Picture 7" descr="3D Hologram from iPad">
            <a:extLst>
              <a:ext uri="{FF2B5EF4-FFF2-40B4-BE49-F238E27FC236}">
                <a16:creationId xmlns:a16="http://schemas.microsoft.com/office/drawing/2014/main" id="{87B934A1-E715-459E-9A64-70373B6123AF}"/>
              </a:ext>
            </a:extLst>
          </p:cNvPr>
          <p:cNvPicPr>
            <a:picLocks noChangeAspect="1"/>
          </p:cNvPicPr>
          <p:nvPr/>
        </p:nvPicPr>
        <p:blipFill>
          <a:blip r:embed="rId4"/>
          <a:stretch>
            <a:fillRect/>
          </a:stretch>
        </p:blipFill>
        <p:spPr>
          <a:xfrm>
            <a:off x="5289049" y="1145592"/>
            <a:ext cx="6902952" cy="4600774"/>
          </a:xfrm>
          <a:prstGeom prst="rect">
            <a:avLst/>
          </a:prstGeom>
        </p:spPr>
      </p:pic>
      <p:sp>
        <p:nvSpPr>
          <p:cNvPr id="11" name="TextBox 10">
            <a:extLst>
              <a:ext uri="{FF2B5EF4-FFF2-40B4-BE49-F238E27FC236}">
                <a16:creationId xmlns:a16="http://schemas.microsoft.com/office/drawing/2014/main" id="{C8C67684-9277-44DF-B7C4-32B24C570192}"/>
              </a:ext>
            </a:extLst>
          </p:cNvPr>
          <p:cNvSpPr txBox="1"/>
          <p:nvPr/>
        </p:nvSpPr>
        <p:spPr>
          <a:xfrm>
            <a:off x="11350752" y="0"/>
            <a:ext cx="841248" cy="369332"/>
          </a:xfrm>
          <a:prstGeom prst="rect">
            <a:avLst/>
          </a:prstGeom>
          <a:noFill/>
        </p:spPr>
        <p:txBody>
          <a:bodyPr wrap="square" rtlCol="0">
            <a:spAutoFit/>
          </a:bodyPr>
          <a:lstStyle/>
          <a:p>
            <a:pPr algn="r"/>
            <a:r>
              <a:rPr lang="en-US" dirty="0">
                <a:latin typeface="+mj-lt"/>
              </a:rPr>
              <a:t>5</a:t>
            </a:r>
          </a:p>
        </p:txBody>
      </p:sp>
    </p:spTree>
    <p:custDataLst>
      <p:tags r:id="rId1"/>
    </p:custDataLst>
    <p:extLst>
      <p:ext uri="{BB962C8B-B14F-4D97-AF65-F5344CB8AC3E}">
        <p14:creationId xmlns:p14="http://schemas.microsoft.com/office/powerpoint/2010/main" val="8082440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BCD46D0-8B19-4653-A3C4-42233AEC3C7F}"/>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000">
                <a:ea typeface="+mj-ea"/>
                <a:cs typeface="+mj-cs"/>
              </a:rPr>
              <a:t>Nudge Your Neighbor</a:t>
            </a:r>
          </a:p>
        </p:txBody>
      </p:sp>
      <p:sp>
        <p:nvSpPr>
          <p:cNvPr id="6" name="Text Placeholder 5">
            <a:extLst>
              <a:ext uri="{FF2B5EF4-FFF2-40B4-BE49-F238E27FC236}">
                <a16:creationId xmlns:a16="http://schemas.microsoft.com/office/drawing/2014/main" id="{6569496C-A15A-4CB3-89A7-25E96CFBCE93}"/>
              </a:ext>
            </a:extLst>
          </p:cNvPr>
          <p:cNvSpPr>
            <a:spLocks noGrp="1"/>
          </p:cNvSpPr>
          <p:nvPr>
            <p:ph type="body" sz="half" idx="2"/>
          </p:nvPr>
        </p:nvSpPr>
        <p:spPr>
          <a:xfrm>
            <a:off x="640080" y="2872899"/>
            <a:ext cx="4243589" cy="3320668"/>
          </a:xfrm>
        </p:spPr>
        <p:txBody>
          <a:bodyPr vert="horz" lIns="91440" tIns="45720" rIns="91440" bIns="45720" rtlCol="0">
            <a:normAutofit/>
          </a:bodyPr>
          <a:lstStyle/>
          <a:p>
            <a:pPr>
              <a:lnSpc>
                <a:spcPct val="90000"/>
              </a:lnSpc>
            </a:pPr>
            <a:r>
              <a:rPr lang="en-US" sz="2200" dirty="0">
                <a:ea typeface="+mn-ea"/>
                <a:cs typeface="+mn-cs"/>
              </a:rPr>
              <a:t>Take 30 seconds to tell someone near you one thing you want to remember about digital customer experiences. </a:t>
            </a:r>
          </a:p>
          <a:p>
            <a:pPr indent="-228600">
              <a:lnSpc>
                <a:spcPct val="90000"/>
              </a:lnSpc>
              <a:buFont typeface="Arial" panose="020B0604020202020204" pitchFamily="34" charset="0"/>
              <a:buChar char="•"/>
            </a:pPr>
            <a:endParaRPr lang="en-US" sz="2200" dirty="0">
              <a:ea typeface="+mn-ea"/>
              <a:cs typeface="+mn-cs"/>
            </a:endParaRPr>
          </a:p>
        </p:txBody>
      </p:sp>
      <p:pic>
        <p:nvPicPr>
          <p:cNvPr id="9" name="Picture Placeholder 8" descr="Women talking to each other">
            <a:extLst>
              <a:ext uri="{FF2B5EF4-FFF2-40B4-BE49-F238E27FC236}">
                <a16:creationId xmlns:a16="http://schemas.microsoft.com/office/drawing/2014/main" id="{9C6F1878-6B4A-4EC4-8187-7EDE21D3CFE4}"/>
              </a:ext>
            </a:extLst>
          </p:cNvPr>
          <p:cNvPicPr>
            <a:picLocks noGrp="1" noChangeAspect="1"/>
          </p:cNvPicPr>
          <p:nvPr>
            <p:ph type="pic" sz="quarter" idx="13"/>
          </p:nvPr>
        </p:nvPicPr>
        <p:blipFill rotWithShape="1">
          <a:blip r:embed="rId4"/>
          <a:srcRect l="16524" r="16523"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4" name="Slide Number Placeholder 3">
            <a:extLst>
              <a:ext uri="{FF2B5EF4-FFF2-40B4-BE49-F238E27FC236}">
                <a16:creationId xmlns:a16="http://schemas.microsoft.com/office/drawing/2014/main" id="{06109444-046D-4113-995D-C3800BA1A89B}"/>
              </a:ext>
            </a:extLst>
          </p:cNvPr>
          <p:cNvSpPr>
            <a:spLocks noGrp="1"/>
          </p:cNvSpPr>
          <p:nvPr>
            <p:ph type="sldNum" sz="quarter" idx="12"/>
          </p:nvPr>
        </p:nvSpPr>
        <p:spPr>
          <a:xfrm>
            <a:off x="10439400" y="6356350"/>
            <a:ext cx="914400" cy="365125"/>
          </a:xfrm>
        </p:spPr>
        <p:txBody>
          <a:bodyPr vert="horz" lIns="91440" tIns="45720" rIns="91440" bIns="45720" rtlCol="0" anchor="ctr">
            <a:normAutofit/>
          </a:bodyPr>
          <a:lstStyle/>
          <a:p>
            <a:pPr>
              <a:spcAft>
                <a:spcPts val="600"/>
              </a:spcAft>
              <a:defRPr/>
            </a:pPr>
            <a:fld id="{2D485021-2333-A34F-8398-6914E78E4816}" type="slidenum">
              <a:rPr lang="en-US" sz="1200">
                <a:solidFill>
                  <a:srgbClr val="FFFFFF"/>
                </a:solidFill>
                <a:latin typeface="Calibri" panose="020F0502020204030204"/>
              </a:rPr>
              <a:pPr>
                <a:spcAft>
                  <a:spcPts val="600"/>
                </a:spcAft>
                <a:defRPr/>
              </a:pPr>
              <a:t>16</a:t>
            </a:fld>
            <a:endParaRPr lang="en-US" sz="1200">
              <a:solidFill>
                <a:srgbClr val="FFFFFF"/>
              </a:solidFill>
              <a:latin typeface="Calibri" panose="020F0502020204030204"/>
            </a:endParaRPr>
          </a:p>
        </p:txBody>
      </p:sp>
    </p:spTree>
    <p:custDataLst>
      <p:tags r:id="rId1"/>
    </p:custDataLst>
    <p:extLst>
      <p:ext uri="{BB962C8B-B14F-4D97-AF65-F5344CB8AC3E}">
        <p14:creationId xmlns:p14="http://schemas.microsoft.com/office/powerpoint/2010/main" val="18597668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81D02BE-91FF-4644-A368-F7CEA0F5699C}"/>
              </a:ext>
            </a:extLst>
          </p:cNvPr>
          <p:cNvSpPr>
            <a:spLocks noGrp="1"/>
          </p:cNvSpPr>
          <p:nvPr>
            <p:ph type="title"/>
          </p:nvPr>
        </p:nvSpPr>
        <p:spPr/>
        <p:txBody>
          <a:bodyPr/>
          <a:lstStyle/>
          <a:p>
            <a:r>
              <a:rPr lang="en-US" dirty="0"/>
              <a:t>Effective Digital Strategies</a:t>
            </a:r>
          </a:p>
        </p:txBody>
      </p:sp>
      <p:sp>
        <p:nvSpPr>
          <p:cNvPr id="5" name="Slide Number Placeholder 4">
            <a:extLst>
              <a:ext uri="{FF2B5EF4-FFF2-40B4-BE49-F238E27FC236}">
                <a16:creationId xmlns:a16="http://schemas.microsoft.com/office/drawing/2014/main" id="{CCE92084-57F4-4B3A-8C03-A84B6301F979}"/>
              </a:ext>
            </a:extLst>
          </p:cNvPr>
          <p:cNvSpPr>
            <a:spLocks noGrp="1"/>
          </p:cNvSpPr>
          <p:nvPr>
            <p:ph type="sldNum" sz="quarter" idx="4294967295"/>
          </p:nvPr>
        </p:nvSpPr>
        <p:spPr>
          <a:xfrm>
            <a:off x="11706225" y="6551613"/>
            <a:ext cx="485775" cy="192087"/>
          </a:xfrm>
        </p:spPr>
        <p:txBody>
          <a:bodyPr/>
          <a:lstStyle/>
          <a:p>
            <a:fld id="{2D485021-2333-A34F-8398-6914E78E4816}" type="slidenum">
              <a:rPr lang="en-US" smtClean="0"/>
              <a:pPr/>
              <a:t>17</a:t>
            </a:fld>
            <a:endParaRPr lang="en-US" dirty="0"/>
          </a:p>
        </p:txBody>
      </p:sp>
    </p:spTree>
    <p:custDataLst>
      <p:tags r:id="rId1"/>
    </p:custDataLst>
    <p:extLst>
      <p:ext uri="{BB962C8B-B14F-4D97-AF65-F5344CB8AC3E}">
        <p14:creationId xmlns:p14="http://schemas.microsoft.com/office/powerpoint/2010/main" val="25733078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EC55C0B-EFB2-4373-BA53-4B396803EC38}"/>
              </a:ext>
            </a:extLst>
          </p:cNvPr>
          <p:cNvSpPr>
            <a:spLocks noGrp="1"/>
          </p:cNvSpPr>
          <p:nvPr>
            <p:ph idx="1"/>
          </p:nvPr>
        </p:nvSpPr>
        <p:spPr>
          <a:xfrm>
            <a:off x="2133600" y="2053388"/>
            <a:ext cx="6997700" cy="4017211"/>
          </a:xfrm>
        </p:spPr>
        <p:txBody>
          <a:bodyPr/>
          <a:lstStyle/>
          <a:p>
            <a:pPr marL="457200" indent="-457200">
              <a:spcBef>
                <a:spcPts val="1500"/>
              </a:spcBef>
              <a:buFont typeface="+mj-lt"/>
              <a:buAutoNum type="arabicPeriod"/>
            </a:pPr>
            <a:r>
              <a:rPr lang="en-US" sz="2800" dirty="0"/>
              <a:t>Align with the overall vision and strategy for the organization</a:t>
            </a:r>
          </a:p>
          <a:p>
            <a:pPr marL="457200" indent="-457200">
              <a:spcBef>
                <a:spcPts val="1500"/>
              </a:spcBef>
              <a:buFont typeface="+mj-lt"/>
              <a:buAutoNum type="arabicPeriod"/>
            </a:pPr>
            <a:r>
              <a:rPr lang="en-US" sz="2800" dirty="0"/>
              <a:t>Understand current customer journeys</a:t>
            </a:r>
          </a:p>
          <a:p>
            <a:pPr marL="457200" indent="-457200">
              <a:spcBef>
                <a:spcPts val="1500"/>
              </a:spcBef>
              <a:buFont typeface="+mj-lt"/>
              <a:buAutoNum type="arabicPeriod"/>
            </a:pPr>
            <a:r>
              <a:rPr lang="en-US" sz="2800" dirty="0"/>
              <a:t>Implement the necessary technology</a:t>
            </a:r>
          </a:p>
          <a:p>
            <a:pPr marL="457200" indent="-457200">
              <a:spcBef>
                <a:spcPts val="1500"/>
              </a:spcBef>
              <a:buFont typeface="+mj-lt"/>
              <a:buAutoNum type="arabicPeriod"/>
            </a:pPr>
            <a:r>
              <a:rPr lang="en-US" sz="2800" dirty="0"/>
              <a:t>Train and support all staff</a:t>
            </a:r>
          </a:p>
          <a:p>
            <a:pPr marL="457200" indent="-457200">
              <a:spcBef>
                <a:spcPts val="1500"/>
              </a:spcBef>
              <a:buFont typeface="+mj-lt"/>
              <a:buAutoNum type="arabicPeriod"/>
            </a:pPr>
            <a:r>
              <a:rPr lang="en-US" sz="2800" dirty="0"/>
              <a:t>Measure success</a:t>
            </a:r>
          </a:p>
        </p:txBody>
      </p:sp>
      <p:sp>
        <p:nvSpPr>
          <p:cNvPr id="4" name="Title 3">
            <a:extLst>
              <a:ext uri="{FF2B5EF4-FFF2-40B4-BE49-F238E27FC236}">
                <a16:creationId xmlns:a16="http://schemas.microsoft.com/office/drawing/2014/main" id="{F52EB6E8-5FE3-4191-9810-5AA400181628}"/>
              </a:ext>
            </a:extLst>
          </p:cNvPr>
          <p:cNvSpPr>
            <a:spLocks noGrp="1"/>
          </p:cNvSpPr>
          <p:nvPr>
            <p:ph type="title"/>
          </p:nvPr>
        </p:nvSpPr>
        <p:spPr/>
        <p:txBody>
          <a:bodyPr/>
          <a:lstStyle/>
          <a:p>
            <a:r>
              <a:rPr lang="en-US" dirty="0"/>
              <a:t>Ingredients for an Effective Digital Strategy</a:t>
            </a:r>
          </a:p>
        </p:txBody>
      </p:sp>
      <p:sp>
        <p:nvSpPr>
          <p:cNvPr id="5" name="Slide Number Placeholder 4">
            <a:extLst>
              <a:ext uri="{FF2B5EF4-FFF2-40B4-BE49-F238E27FC236}">
                <a16:creationId xmlns:a16="http://schemas.microsoft.com/office/drawing/2014/main" id="{D7C14398-982E-4A20-9DBD-9E8AC51D8055}"/>
              </a:ext>
            </a:extLst>
          </p:cNvPr>
          <p:cNvSpPr>
            <a:spLocks noGrp="1"/>
          </p:cNvSpPr>
          <p:nvPr>
            <p:ph type="sldNum" sz="quarter" idx="12"/>
          </p:nvPr>
        </p:nvSpPr>
        <p:spPr/>
        <p:txBody>
          <a:bodyPr/>
          <a:lstStyle/>
          <a:p>
            <a:fld id="{2D485021-2333-A34F-8398-6914E78E4816}" type="slidenum">
              <a:rPr lang="en-US" smtClean="0"/>
              <a:pPr/>
              <a:t>18</a:t>
            </a:fld>
            <a:endParaRPr lang="en-US" dirty="0"/>
          </a:p>
        </p:txBody>
      </p:sp>
      <p:sp>
        <p:nvSpPr>
          <p:cNvPr id="7" name="TextBox 6">
            <a:extLst>
              <a:ext uri="{FF2B5EF4-FFF2-40B4-BE49-F238E27FC236}">
                <a16:creationId xmlns:a16="http://schemas.microsoft.com/office/drawing/2014/main" id="{7B5130CD-E613-4C6F-AD8D-8B4F624725CD}"/>
              </a:ext>
            </a:extLst>
          </p:cNvPr>
          <p:cNvSpPr txBox="1"/>
          <p:nvPr/>
        </p:nvSpPr>
        <p:spPr>
          <a:xfrm>
            <a:off x="11350752" y="0"/>
            <a:ext cx="841248" cy="369332"/>
          </a:xfrm>
          <a:prstGeom prst="rect">
            <a:avLst/>
          </a:prstGeom>
          <a:noFill/>
        </p:spPr>
        <p:txBody>
          <a:bodyPr wrap="square" rtlCol="0">
            <a:spAutoFit/>
          </a:bodyPr>
          <a:lstStyle/>
          <a:p>
            <a:pPr algn="r"/>
            <a:r>
              <a:rPr lang="en-US" dirty="0">
                <a:latin typeface="+mj-lt"/>
              </a:rPr>
              <a:t>6</a:t>
            </a:r>
          </a:p>
        </p:txBody>
      </p:sp>
    </p:spTree>
    <p:custDataLst>
      <p:tags r:id="rId1"/>
    </p:custDataLst>
    <p:extLst>
      <p:ext uri="{BB962C8B-B14F-4D97-AF65-F5344CB8AC3E}">
        <p14:creationId xmlns:p14="http://schemas.microsoft.com/office/powerpoint/2010/main" val="25062444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Wooden puzzle">
            <a:extLst>
              <a:ext uri="{FF2B5EF4-FFF2-40B4-BE49-F238E27FC236}">
                <a16:creationId xmlns:a16="http://schemas.microsoft.com/office/drawing/2014/main" id="{F9C0F697-634E-4BB2-8C11-A45FFF73A8D0}"/>
              </a:ext>
            </a:extLst>
          </p:cNvPr>
          <p:cNvPicPr>
            <a:picLocks noChangeAspect="1"/>
          </p:cNvPicPr>
          <p:nvPr/>
        </p:nvPicPr>
        <p:blipFill rotWithShape="1">
          <a:blip r:embed="rId4"/>
          <a:srcRect t="7802" b="7802"/>
          <a:stretch/>
        </p:blipFill>
        <p:spPr>
          <a:xfrm>
            <a:off x="0" y="0"/>
            <a:ext cx="12192000" cy="6858000"/>
          </a:xfrm>
          <a:prstGeom prst="rect">
            <a:avLst/>
          </a:prstGeom>
        </p:spPr>
      </p:pic>
      <p:sp>
        <p:nvSpPr>
          <p:cNvPr id="3" name="Title 2">
            <a:extLst>
              <a:ext uri="{FF2B5EF4-FFF2-40B4-BE49-F238E27FC236}">
                <a16:creationId xmlns:a16="http://schemas.microsoft.com/office/drawing/2014/main" id="{9650C825-5A4B-4E69-A353-755B8B0A08DC}"/>
              </a:ext>
            </a:extLst>
          </p:cNvPr>
          <p:cNvSpPr>
            <a:spLocks noGrp="1"/>
          </p:cNvSpPr>
          <p:nvPr>
            <p:ph type="title"/>
          </p:nvPr>
        </p:nvSpPr>
        <p:spPr/>
        <p:txBody>
          <a:bodyPr/>
          <a:lstStyle/>
          <a:p>
            <a:r>
              <a:rPr lang="en-US" dirty="0">
                <a:solidFill>
                  <a:schemeClr val="bg2"/>
                </a:solidFill>
              </a:rPr>
              <a:t>1. Align with the overall vision and strategy for the organization</a:t>
            </a:r>
          </a:p>
        </p:txBody>
      </p:sp>
      <p:sp>
        <p:nvSpPr>
          <p:cNvPr id="4" name="Slide Number Placeholder 3">
            <a:extLst>
              <a:ext uri="{FF2B5EF4-FFF2-40B4-BE49-F238E27FC236}">
                <a16:creationId xmlns:a16="http://schemas.microsoft.com/office/drawing/2014/main" id="{ABC58EAD-3B05-4A48-9873-800CE22641D0}"/>
              </a:ext>
            </a:extLst>
          </p:cNvPr>
          <p:cNvSpPr>
            <a:spLocks noGrp="1"/>
          </p:cNvSpPr>
          <p:nvPr>
            <p:ph type="sldNum" sz="quarter" idx="12"/>
          </p:nvPr>
        </p:nvSpPr>
        <p:spPr/>
        <p:txBody>
          <a:bodyPr/>
          <a:lstStyle/>
          <a:p>
            <a:fld id="{2D485021-2333-A34F-8398-6914E78E4816}" type="slidenum">
              <a:rPr lang="en-US" smtClean="0"/>
              <a:pPr/>
              <a:t>19</a:t>
            </a:fld>
            <a:endParaRPr lang="en-US" dirty="0"/>
          </a:p>
        </p:txBody>
      </p:sp>
      <p:sp>
        <p:nvSpPr>
          <p:cNvPr id="5" name="TextBox 4">
            <a:extLst>
              <a:ext uri="{FF2B5EF4-FFF2-40B4-BE49-F238E27FC236}">
                <a16:creationId xmlns:a16="http://schemas.microsoft.com/office/drawing/2014/main" id="{8BEDA7B6-6EAD-48DC-8C35-3D90D2222C92}"/>
              </a:ext>
            </a:extLst>
          </p:cNvPr>
          <p:cNvSpPr txBox="1"/>
          <p:nvPr/>
        </p:nvSpPr>
        <p:spPr>
          <a:xfrm>
            <a:off x="11350752" y="0"/>
            <a:ext cx="841248" cy="369332"/>
          </a:xfrm>
          <a:prstGeom prst="rect">
            <a:avLst/>
          </a:prstGeom>
          <a:noFill/>
        </p:spPr>
        <p:txBody>
          <a:bodyPr wrap="square" rtlCol="0">
            <a:spAutoFit/>
          </a:bodyPr>
          <a:lstStyle/>
          <a:p>
            <a:pPr algn="r"/>
            <a:r>
              <a:rPr lang="en-US" dirty="0">
                <a:latin typeface="+mj-lt"/>
              </a:rPr>
              <a:t>6</a:t>
            </a:r>
          </a:p>
        </p:txBody>
      </p:sp>
    </p:spTree>
    <p:custDataLst>
      <p:tags r:id="rId1"/>
    </p:custDataLst>
    <p:extLst>
      <p:ext uri="{BB962C8B-B14F-4D97-AF65-F5344CB8AC3E}">
        <p14:creationId xmlns:p14="http://schemas.microsoft.com/office/powerpoint/2010/main" val="21393374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E1C474A-21B4-4CEC-AEC1-C49FC00A40BB}"/>
              </a:ext>
            </a:extLst>
          </p:cNvPr>
          <p:cNvSpPr>
            <a:spLocks noGrp="1"/>
          </p:cNvSpPr>
          <p:nvPr>
            <p:ph idx="1"/>
          </p:nvPr>
        </p:nvSpPr>
        <p:spPr>
          <a:xfrm>
            <a:off x="409575" y="1364342"/>
            <a:ext cx="5382623" cy="4700816"/>
          </a:xfrm>
        </p:spPr>
        <p:txBody>
          <a:bodyPr/>
          <a:lstStyle/>
          <a:p>
            <a:pPr marL="0" marR="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NICE CXone provides these workshop materials for you to use in training your staff. They are designed to last approximately 60 minutes making them ideal for conducting over lunch or as a short refresher where needed. </a:t>
            </a:r>
          </a:p>
          <a:p>
            <a:pPr marL="0" marR="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The workshop can be delivered either in person or virtually. Activities sometimes have to be slightly modified depending on the delivery mode, but instructions are in the speaker’s notes. </a:t>
            </a:r>
          </a:p>
          <a:p>
            <a:pPr marL="0" marR="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The </a:t>
            </a:r>
            <a:r>
              <a:rPr lang="en-US" sz="1200" b="1" dirty="0">
                <a:effectLst/>
                <a:latin typeface="Calibri" panose="020F0502020204030204" pitchFamily="34" charset="0"/>
                <a:ea typeface="Calibri" panose="020F0502020204030204" pitchFamily="34" charset="0"/>
                <a:cs typeface="Times New Roman" panose="02020603050405020304" pitchFamily="18" charset="0"/>
              </a:rPr>
              <a:t>ideal number of participants</a:t>
            </a:r>
            <a:r>
              <a:rPr lang="en-US" sz="1200" dirty="0">
                <a:effectLst/>
                <a:latin typeface="Calibri" panose="020F0502020204030204" pitchFamily="34" charset="0"/>
                <a:ea typeface="Calibri" panose="020F0502020204030204" pitchFamily="34" charset="0"/>
                <a:cs typeface="Times New Roman" panose="02020603050405020304" pitchFamily="18" charset="0"/>
              </a:rPr>
              <a:t> for a workshop is 12-18 people. This allows for interactions without it becoming too unwieldly. A smaller group limits the participant interactions and puts pressure on a smaller number of people. A larger group may limit the amount of participant interaction simply because of space, time, noise, and other factors. But any number of participants is doable with this material.</a:t>
            </a:r>
          </a:p>
          <a:p>
            <a:pPr marL="0" marR="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A </a:t>
            </a:r>
            <a:r>
              <a:rPr lang="en-US" sz="1200" b="1" dirty="0">
                <a:effectLst/>
                <a:latin typeface="Calibri" panose="020F0502020204030204" pitchFamily="34" charset="0"/>
                <a:ea typeface="Calibri" panose="020F0502020204030204" pitchFamily="34" charset="0"/>
                <a:cs typeface="Times New Roman" panose="02020603050405020304" pitchFamily="18" charset="0"/>
              </a:rPr>
              <a:t>Participant Workbook</a:t>
            </a:r>
            <a:r>
              <a:rPr lang="en-US" sz="1200" dirty="0">
                <a:effectLst/>
                <a:latin typeface="Calibri" panose="020F0502020204030204" pitchFamily="34" charset="0"/>
                <a:ea typeface="Calibri" panose="020F0502020204030204" pitchFamily="34" charset="0"/>
                <a:cs typeface="Times New Roman" panose="02020603050405020304" pitchFamily="18" charset="0"/>
              </a:rPr>
              <a:t> is provided. Print these out (black and white printing is fine) or email them to participants to print themselves. This serves as a record that participants can customize and keep as a reminder of the content for later reference. Encourage people to mark it up and truly make it their own. Note that in the upper right corner of each slide is the corresponding PW number so participants can easily re-orient themselves when necessary. </a:t>
            </a:r>
          </a:p>
          <a:p>
            <a:pPr marL="0" marR="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Activity should begin as soon as participants enter the training room (in person or virtually). This tells people that the workshop is participatory and starts to get them engaged immediately. The first slide (slide 5 in this file) gives instructions for what they should do once they get settled. Be sure to circulate and talk to people, </a:t>
            </a:r>
            <a:endParaRPr lang="en-US" sz="1200" b="1" dirty="0"/>
          </a:p>
        </p:txBody>
      </p:sp>
      <p:sp>
        <p:nvSpPr>
          <p:cNvPr id="4" name="Title 3">
            <a:extLst>
              <a:ext uri="{FF2B5EF4-FFF2-40B4-BE49-F238E27FC236}">
                <a16:creationId xmlns:a16="http://schemas.microsoft.com/office/drawing/2014/main" id="{5770ACB7-2277-4762-87BD-55161FFA25B8}"/>
              </a:ext>
            </a:extLst>
          </p:cNvPr>
          <p:cNvSpPr>
            <a:spLocks noGrp="1"/>
          </p:cNvSpPr>
          <p:nvPr>
            <p:ph type="title"/>
          </p:nvPr>
        </p:nvSpPr>
        <p:spPr/>
        <p:txBody>
          <a:bodyPr/>
          <a:lstStyle/>
          <a:p>
            <a:r>
              <a:rPr lang="en-US" dirty="0"/>
              <a:t>About the Workshop</a:t>
            </a:r>
          </a:p>
        </p:txBody>
      </p:sp>
      <p:sp>
        <p:nvSpPr>
          <p:cNvPr id="6" name="Content Placeholder 5">
            <a:extLst>
              <a:ext uri="{FF2B5EF4-FFF2-40B4-BE49-F238E27FC236}">
                <a16:creationId xmlns:a16="http://schemas.microsoft.com/office/drawing/2014/main" id="{9FFB8526-E46A-443A-A1AF-26B797FDAA0F}"/>
              </a:ext>
            </a:extLst>
          </p:cNvPr>
          <p:cNvSpPr>
            <a:spLocks noGrp="1"/>
          </p:cNvSpPr>
          <p:nvPr>
            <p:ph idx="17"/>
          </p:nvPr>
        </p:nvSpPr>
        <p:spPr/>
        <p:txBody>
          <a:bodyPr/>
          <a:lstStyle/>
          <a:p>
            <a:pPr marL="0" marR="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learning who they are and personally welcoming them as they complete this pre-workshop activity. </a:t>
            </a:r>
          </a:p>
          <a:p>
            <a:pPr marL="0" marR="0" indent="0">
              <a:lnSpc>
                <a:spcPct val="107000"/>
              </a:lnSpc>
              <a:spcBef>
                <a:spcPts val="0"/>
              </a:spcBef>
              <a:spcAft>
                <a:spcPts val="800"/>
              </a:spcAft>
              <a:buNone/>
            </a:pPr>
            <a:r>
              <a:rPr lang="en-US" sz="1200" b="1" dirty="0">
                <a:effectLst/>
                <a:latin typeface="Calibri" panose="020F0502020204030204" pitchFamily="34" charset="0"/>
                <a:ea typeface="Calibri" panose="020F0502020204030204" pitchFamily="34" charset="0"/>
                <a:cs typeface="Times New Roman" panose="02020603050405020304" pitchFamily="18" charset="0"/>
              </a:rPr>
              <a:t>Introductions:</a:t>
            </a:r>
            <a:r>
              <a:rPr lang="en-US" sz="1200" dirty="0">
                <a:effectLst/>
                <a:latin typeface="Calibri" panose="020F0502020204030204" pitchFamily="34" charset="0"/>
                <a:ea typeface="Calibri" panose="020F0502020204030204" pitchFamily="34" charset="0"/>
                <a:cs typeface="Times New Roman" panose="02020603050405020304" pitchFamily="18" charset="0"/>
              </a:rPr>
              <a:t> Because this is a short workshop, no time was allotted for each participant to introduce themselves to everyone else. Introductions can easily take 20 minutes, and that’s one-third of the time allotted for the entire workshop. Instead, use the pre-workshop activity time to circulate, learn who people are, and introduce them to people sitting nearby. Virtually, participants can introduce themselves in chat as part of the pre-workshop activity. </a:t>
            </a:r>
          </a:p>
          <a:p>
            <a:pPr marL="0" marR="0" indent="0">
              <a:lnSpc>
                <a:spcPct val="107000"/>
              </a:lnSpc>
              <a:spcBef>
                <a:spcPts val="0"/>
              </a:spcBef>
              <a:spcAft>
                <a:spcPts val="800"/>
              </a:spcAft>
              <a:buNone/>
            </a:pPr>
            <a:r>
              <a:rPr lang="en-US" sz="1200" b="1" dirty="0">
                <a:solidFill>
                  <a:schemeClr val="accent2"/>
                </a:solidFill>
                <a:effectLst/>
                <a:latin typeface="Calibri" panose="020F0502020204030204" pitchFamily="34" charset="0"/>
                <a:ea typeface="Calibri" panose="020F0502020204030204" pitchFamily="34" charset="0"/>
                <a:cs typeface="Times New Roman" panose="02020603050405020304" pitchFamily="18" charset="0"/>
              </a:rPr>
              <a:t>PRINTING THE LEADER’S GUIDE</a:t>
            </a:r>
          </a:p>
          <a:p>
            <a:pPr marL="0" marR="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The Leader’s Guide is the Notes view of this PowerPoint file. The first 4 pages are instructions for the trainer and are hidden from presentation. You can print these pages in slide view to make them easier to read. For the rest of the PowerPoint file, print the Notes pages so that you will have a thumbnail of the slide with speakers notes beneath.</a:t>
            </a:r>
          </a:p>
          <a:p>
            <a:pPr marL="0" indent="0">
              <a:buNone/>
            </a:pPr>
            <a:endParaRPr lang="en-US" sz="1200" dirty="0"/>
          </a:p>
        </p:txBody>
      </p:sp>
    </p:spTree>
    <p:custDataLst>
      <p:tags r:id="rId1"/>
    </p:custDataLst>
    <p:extLst>
      <p:ext uri="{BB962C8B-B14F-4D97-AF65-F5344CB8AC3E}">
        <p14:creationId xmlns:p14="http://schemas.microsoft.com/office/powerpoint/2010/main" val="34238616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FABFD5-FB3B-495D-85FE-6E18DDEFB12F}"/>
              </a:ext>
            </a:extLst>
          </p:cNvPr>
          <p:cNvSpPr>
            <a:spLocks noGrp="1"/>
          </p:cNvSpPr>
          <p:nvPr>
            <p:ph idx="1"/>
          </p:nvPr>
        </p:nvSpPr>
        <p:spPr>
          <a:xfrm>
            <a:off x="409575" y="1621536"/>
            <a:ext cx="8721725" cy="4449064"/>
          </a:xfrm>
        </p:spPr>
        <p:txBody>
          <a:bodyPr/>
          <a:lstStyle/>
          <a:p>
            <a:pPr>
              <a:lnSpc>
                <a:spcPct val="108000"/>
              </a:lnSpc>
            </a:pPr>
            <a:r>
              <a:rPr lang="en-US" dirty="0"/>
              <a:t>What channels are currently provided to customers, traditional and digital? Which of these are most popular?</a:t>
            </a:r>
          </a:p>
          <a:p>
            <a:pPr>
              <a:lnSpc>
                <a:spcPct val="108000"/>
              </a:lnSpc>
            </a:pPr>
            <a:r>
              <a:rPr lang="en-US" dirty="0"/>
              <a:t>Where are the points of conflict during a typical customer journey when a customer will reach out for help? Remember to consider the entire journey, from first-touch, to purchase, and afterwards.</a:t>
            </a:r>
          </a:p>
          <a:p>
            <a:pPr>
              <a:lnSpc>
                <a:spcPct val="108000"/>
              </a:lnSpc>
            </a:pPr>
            <a:r>
              <a:rPr lang="en-US" dirty="0"/>
              <a:t>Is it possible to streamline this journey? What misfunctioning can you correct now?</a:t>
            </a:r>
          </a:p>
          <a:p>
            <a:pPr>
              <a:lnSpc>
                <a:spcPct val="108000"/>
              </a:lnSpc>
            </a:pPr>
            <a:r>
              <a:rPr lang="en-US" dirty="0"/>
              <a:t>Are there commonly asked questions or processes that customer service teams spend a lot of time answering?</a:t>
            </a:r>
          </a:p>
          <a:p>
            <a:pPr>
              <a:lnSpc>
                <a:spcPct val="108000"/>
              </a:lnSpc>
            </a:pPr>
            <a:endParaRPr lang="en-US" dirty="0"/>
          </a:p>
        </p:txBody>
      </p:sp>
      <p:sp>
        <p:nvSpPr>
          <p:cNvPr id="3" name="Title 2">
            <a:extLst>
              <a:ext uri="{FF2B5EF4-FFF2-40B4-BE49-F238E27FC236}">
                <a16:creationId xmlns:a16="http://schemas.microsoft.com/office/drawing/2014/main" id="{A88AD65C-F86A-4FEA-A59F-01E89D8079DE}"/>
              </a:ext>
            </a:extLst>
          </p:cNvPr>
          <p:cNvSpPr>
            <a:spLocks noGrp="1"/>
          </p:cNvSpPr>
          <p:nvPr>
            <p:ph type="title"/>
          </p:nvPr>
        </p:nvSpPr>
        <p:spPr/>
        <p:txBody>
          <a:bodyPr/>
          <a:lstStyle/>
          <a:p>
            <a:r>
              <a:rPr lang="en-US" dirty="0"/>
              <a:t>2. Understand Current Customer Journeys</a:t>
            </a:r>
          </a:p>
        </p:txBody>
      </p:sp>
      <p:sp>
        <p:nvSpPr>
          <p:cNvPr id="4" name="Slide Number Placeholder 3">
            <a:extLst>
              <a:ext uri="{FF2B5EF4-FFF2-40B4-BE49-F238E27FC236}">
                <a16:creationId xmlns:a16="http://schemas.microsoft.com/office/drawing/2014/main" id="{A0B39E08-08FE-4008-8799-8E94A7840C9B}"/>
              </a:ext>
            </a:extLst>
          </p:cNvPr>
          <p:cNvSpPr>
            <a:spLocks noGrp="1"/>
          </p:cNvSpPr>
          <p:nvPr>
            <p:ph type="sldNum" sz="quarter" idx="12"/>
          </p:nvPr>
        </p:nvSpPr>
        <p:spPr/>
        <p:txBody>
          <a:bodyPr/>
          <a:lstStyle/>
          <a:p>
            <a:fld id="{2D485021-2333-A34F-8398-6914E78E4816}" type="slidenum">
              <a:rPr lang="en-US" smtClean="0"/>
              <a:pPr/>
              <a:t>20</a:t>
            </a:fld>
            <a:endParaRPr lang="en-US" dirty="0"/>
          </a:p>
        </p:txBody>
      </p:sp>
      <p:sp>
        <p:nvSpPr>
          <p:cNvPr id="5" name="TextBox 4">
            <a:extLst>
              <a:ext uri="{FF2B5EF4-FFF2-40B4-BE49-F238E27FC236}">
                <a16:creationId xmlns:a16="http://schemas.microsoft.com/office/drawing/2014/main" id="{348FE7B3-B2C5-4DE0-98CF-F53564EFEA70}"/>
              </a:ext>
            </a:extLst>
          </p:cNvPr>
          <p:cNvSpPr txBox="1"/>
          <p:nvPr/>
        </p:nvSpPr>
        <p:spPr>
          <a:xfrm>
            <a:off x="11350752" y="0"/>
            <a:ext cx="841248" cy="369332"/>
          </a:xfrm>
          <a:prstGeom prst="rect">
            <a:avLst/>
          </a:prstGeom>
          <a:noFill/>
        </p:spPr>
        <p:txBody>
          <a:bodyPr wrap="square" rtlCol="0">
            <a:spAutoFit/>
          </a:bodyPr>
          <a:lstStyle/>
          <a:p>
            <a:pPr algn="r"/>
            <a:r>
              <a:rPr lang="en-US" dirty="0">
                <a:latin typeface="+mj-lt"/>
              </a:rPr>
              <a:t>6</a:t>
            </a:r>
          </a:p>
        </p:txBody>
      </p:sp>
    </p:spTree>
    <p:custDataLst>
      <p:tags r:id="rId1"/>
    </p:custDataLst>
    <p:extLst>
      <p:ext uri="{BB962C8B-B14F-4D97-AF65-F5344CB8AC3E}">
        <p14:creationId xmlns:p14="http://schemas.microsoft.com/office/powerpoint/2010/main" val="37544631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bstract mesh of blue lines and verticies">
            <a:extLst>
              <a:ext uri="{FF2B5EF4-FFF2-40B4-BE49-F238E27FC236}">
                <a16:creationId xmlns:a16="http://schemas.microsoft.com/office/drawing/2014/main" id="{0961B290-67D4-4E8D-8671-63B50A9B73BD}"/>
              </a:ext>
            </a:extLst>
          </p:cNvPr>
          <p:cNvPicPr>
            <a:picLocks noChangeAspect="1"/>
          </p:cNvPicPr>
          <p:nvPr/>
        </p:nvPicPr>
        <p:blipFill rotWithShape="1">
          <a:blip r:embed="rId4"/>
          <a:srcRect r="9568"/>
          <a:stretch/>
        </p:blipFill>
        <p:spPr>
          <a:xfrm>
            <a:off x="0" y="1"/>
            <a:ext cx="12192000" cy="6931876"/>
          </a:xfrm>
          <a:prstGeom prst="rect">
            <a:avLst/>
          </a:prstGeom>
        </p:spPr>
      </p:pic>
      <p:sp>
        <p:nvSpPr>
          <p:cNvPr id="4" name="Title 3">
            <a:extLst>
              <a:ext uri="{FF2B5EF4-FFF2-40B4-BE49-F238E27FC236}">
                <a16:creationId xmlns:a16="http://schemas.microsoft.com/office/drawing/2014/main" id="{1EF9A733-90E9-4D79-A047-1F33ADD86666}"/>
              </a:ext>
            </a:extLst>
          </p:cNvPr>
          <p:cNvSpPr>
            <a:spLocks noGrp="1"/>
          </p:cNvSpPr>
          <p:nvPr>
            <p:ph type="title"/>
          </p:nvPr>
        </p:nvSpPr>
        <p:spPr/>
        <p:txBody>
          <a:bodyPr/>
          <a:lstStyle/>
          <a:p>
            <a:r>
              <a:rPr lang="en-US" dirty="0">
                <a:solidFill>
                  <a:schemeClr val="bg1"/>
                </a:solidFill>
              </a:rPr>
              <a:t>The Importance of Omnichannel</a:t>
            </a:r>
          </a:p>
        </p:txBody>
      </p:sp>
      <p:sp>
        <p:nvSpPr>
          <p:cNvPr id="8" name="Rectangle 7">
            <a:extLst>
              <a:ext uri="{FF2B5EF4-FFF2-40B4-BE49-F238E27FC236}">
                <a16:creationId xmlns:a16="http://schemas.microsoft.com/office/drawing/2014/main" id="{6453BB4D-B2FC-43C7-BBAF-F25F4973D8F8}"/>
              </a:ext>
            </a:extLst>
          </p:cNvPr>
          <p:cNvSpPr/>
          <p:nvPr/>
        </p:nvSpPr>
        <p:spPr>
          <a:xfrm>
            <a:off x="4693920" y="1706880"/>
            <a:ext cx="6522720" cy="4255008"/>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dirty="0">
                <a:solidFill>
                  <a:schemeClr val="tx1"/>
                </a:solidFill>
              </a:rPr>
              <a:t>Assess your current channels:</a:t>
            </a:r>
          </a:p>
          <a:p>
            <a:pPr marL="463550" indent="-238125">
              <a:lnSpc>
                <a:spcPct val="108000"/>
              </a:lnSpc>
              <a:spcBef>
                <a:spcPts val="1800"/>
              </a:spcBef>
              <a:buFont typeface="Arial" panose="020B0604020202020204" pitchFamily="34" charset="0"/>
              <a:buChar char="•"/>
            </a:pPr>
            <a:r>
              <a:rPr lang="en-US" sz="2800" dirty="0">
                <a:solidFill>
                  <a:schemeClr val="tx1"/>
                </a:solidFill>
              </a:rPr>
              <a:t>Do they all provide an engaging experience for customers?</a:t>
            </a:r>
          </a:p>
          <a:p>
            <a:pPr marL="463550" indent="-238125">
              <a:lnSpc>
                <a:spcPct val="108000"/>
              </a:lnSpc>
              <a:spcBef>
                <a:spcPts val="1800"/>
              </a:spcBef>
              <a:buFont typeface="Arial" panose="020B0604020202020204" pitchFamily="34" charset="0"/>
              <a:buChar char="•"/>
            </a:pPr>
            <a:r>
              <a:rPr lang="en-US" sz="2800" dirty="0">
                <a:solidFill>
                  <a:schemeClr val="tx1"/>
                </a:solidFill>
              </a:rPr>
              <a:t>Are there channels that customers prefer that are not being offered?</a:t>
            </a:r>
          </a:p>
          <a:p>
            <a:pPr marL="463550" indent="-238125">
              <a:lnSpc>
                <a:spcPct val="108000"/>
              </a:lnSpc>
              <a:spcBef>
                <a:spcPts val="1800"/>
              </a:spcBef>
              <a:buFont typeface="Arial" panose="020B0604020202020204" pitchFamily="34" charset="0"/>
              <a:buChar char="•"/>
            </a:pPr>
            <a:r>
              <a:rPr lang="en-US" sz="2800" dirty="0">
                <a:solidFill>
                  <a:schemeClr val="tx1"/>
                </a:solidFill>
              </a:rPr>
              <a:t>Are there channels that customers are not using?</a:t>
            </a:r>
          </a:p>
          <a:p>
            <a:pPr marL="463550" indent="-238125">
              <a:buFont typeface="Arial" panose="020B0604020202020204" pitchFamily="34" charset="0"/>
              <a:buChar char="•"/>
            </a:pPr>
            <a:endParaRPr lang="en-US" sz="2800" dirty="0">
              <a:solidFill>
                <a:schemeClr val="tx1"/>
              </a:solidFill>
            </a:endParaRPr>
          </a:p>
        </p:txBody>
      </p:sp>
      <p:sp>
        <p:nvSpPr>
          <p:cNvPr id="5" name="TextBox 4">
            <a:extLst>
              <a:ext uri="{FF2B5EF4-FFF2-40B4-BE49-F238E27FC236}">
                <a16:creationId xmlns:a16="http://schemas.microsoft.com/office/drawing/2014/main" id="{75AE7A5E-8CE1-4996-9290-13D88E58EBD3}"/>
              </a:ext>
            </a:extLst>
          </p:cNvPr>
          <p:cNvSpPr txBox="1"/>
          <p:nvPr/>
        </p:nvSpPr>
        <p:spPr>
          <a:xfrm>
            <a:off x="11350752" y="0"/>
            <a:ext cx="841248" cy="369332"/>
          </a:xfrm>
          <a:prstGeom prst="rect">
            <a:avLst/>
          </a:prstGeom>
          <a:noFill/>
        </p:spPr>
        <p:txBody>
          <a:bodyPr wrap="square" rtlCol="0">
            <a:spAutoFit/>
          </a:bodyPr>
          <a:lstStyle/>
          <a:p>
            <a:pPr algn="r"/>
            <a:r>
              <a:rPr lang="en-US" dirty="0">
                <a:solidFill>
                  <a:schemeClr val="bg2"/>
                </a:solidFill>
                <a:latin typeface="+mj-lt"/>
              </a:rPr>
              <a:t>6-7</a:t>
            </a:r>
          </a:p>
        </p:txBody>
      </p:sp>
    </p:spTree>
    <p:custDataLst>
      <p:tags r:id="rId1"/>
    </p:custDataLst>
    <p:extLst>
      <p:ext uri="{BB962C8B-B14F-4D97-AF65-F5344CB8AC3E}">
        <p14:creationId xmlns:p14="http://schemas.microsoft.com/office/powerpoint/2010/main" val="2423599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24620B-5C6F-4928-A929-9EE9C3C10BB3}"/>
              </a:ext>
            </a:extLst>
          </p:cNvPr>
          <p:cNvSpPr>
            <a:spLocks noGrp="1"/>
          </p:cNvSpPr>
          <p:nvPr>
            <p:ph type="title"/>
          </p:nvPr>
        </p:nvSpPr>
        <p:spPr/>
        <p:txBody>
          <a:bodyPr/>
          <a:lstStyle/>
          <a:p>
            <a:r>
              <a:rPr lang="en-US" dirty="0"/>
              <a:t>Customer Journeys</a:t>
            </a:r>
          </a:p>
        </p:txBody>
      </p:sp>
      <p:sp>
        <p:nvSpPr>
          <p:cNvPr id="4" name="Slide Number Placeholder 3">
            <a:extLst>
              <a:ext uri="{FF2B5EF4-FFF2-40B4-BE49-F238E27FC236}">
                <a16:creationId xmlns:a16="http://schemas.microsoft.com/office/drawing/2014/main" id="{086E6C5C-DA24-4E0F-A31D-7A2DEE45ECB6}"/>
              </a:ext>
            </a:extLst>
          </p:cNvPr>
          <p:cNvSpPr>
            <a:spLocks noGrp="1"/>
          </p:cNvSpPr>
          <p:nvPr>
            <p:ph type="sldNum" sz="quarter" idx="12"/>
          </p:nvPr>
        </p:nvSpPr>
        <p:spPr/>
        <p:txBody>
          <a:bodyPr/>
          <a:lstStyle/>
          <a:p>
            <a:fld id="{2D485021-2333-A34F-8398-6914E78E4816}" type="slidenum">
              <a:rPr lang="en-US" smtClean="0"/>
              <a:pPr/>
              <a:t>22</a:t>
            </a:fld>
            <a:endParaRPr lang="en-US" dirty="0"/>
          </a:p>
        </p:txBody>
      </p:sp>
      <p:sp>
        <p:nvSpPr>
          <p:cNvPr id="5" name="Freeform 9">
            <a:extLst>
              <a:ext uri="{FF2B5EF4-FFF2-40B4-BE49-F238E27FC236}">
                <a16:creationId xmlns:a16="http://schemas.microsoft.com/office/drawing/2014/main" id="{CEBB1A43-B886-4CCA-8440-51AF61627F99}"/>
              </a:ext>
            </a:extLst>
          </p:cNvPr>
          <p:cNvSpPr>
            <a:spLocks/>
          </p:cNvSpPr>
          <p:nvPr/>
        </p:nvSpPr>
        <p:spPr bwMode="auto">
          <a:xfrm>
            <a:off x="3553905" y="1949450"/>
            <a:ext cx="2430462" cy="3541713"/>
          </a:xfrm>
          <a:custGeom>
            <a:avLst/>
            <a:gdLst>
              <a:gd name="T0" fmla="*/ 1101 w 1531"/>
              <a:gd name="T1" fmla="*/ 0 h 2231"/>
              <a:gd name="T2" fmla="*/ 1524 w 1531"/>
              <a:gd name="T3" fmla="*/ 0 h 2231"/>
              <a:gd name="T4" fmla="*/ 423 w 1531"/>
              <a:gd name="T5" fmla="*/ 1109 h 2231"/>
              <a:gd name="T6" fmla="*/ 1531 w 1531"/>
              <a:gd name="T7" fmla="*/ 2231 h 2231"/>
              <a:gd name="T8" fmla="*/ 1115 w 1531"/>
              <a:gd name="T9" fmla="*/ 2231 h 2231"/>
              <a:gd name="T10" fmla="*/ 0 w 1531"/>
              <a:gd name="T11" fmla="*/ 1109 h 2231"/>
              <a:gd name="T12" fmla="*/ 1101 w 1531"/>
              <a:gd name="T13" fmla="*/ 0 h 2231"/>
            </a:gdLst>
            <a:ahLst/>
            <a:cxnLst>
              <a:cxn ang="0">
                <a:pos x="T0" y="T1"/>
              </a:cxn>
              <a:cxn ang="0">
                <a:pos x="T2" y="T3"/>
              </a:cxn>
              <a:cxn ang="0">
                <a:pos x="T4" y="T5"/>
              </a:cxn>
              <a:cxn ang="0">
                <a:pos x="T6" y="T7"/>
              </a:cxn>
              <a:cxn ang="0">
                <a:pos x="T8" y="T9"/>
              </a:cxn>
              <a:cxn ang="0">
                <a:pos x="T10" y="T11"/>
              </a:cxn>
              <a:cxn ang="0">
                <a:pos x="T12" y="T13"/>
              </a:cxn>
            </a:cxnLst>
            <a:rect l="0" t="0" r="r" b="b"/>
            <a:pathLst>
              <a:path w="1531" h="2231">
                <a:moveTo>
                  <a:pt x="1101" y="0"/>
                </a:moveTo>
                <a:lnTo>
                  <a:pt x="1524" y="0"/>
                </a:lnTo>
                <a:lnTo>
                  <a:pt x="423" y="1109"/>
                </a:lnTo>
                <a:lnTo>
                  <a:pt x="1531" y="2231"/>
                </a:lnTo>
                <a:lnTo>
                  <a:pt x="1115" y="2231"/>
                </a:lnTo>
                <a:lnTo>
                  <a:pt x="0" y="1109"/>
                </a:lnTo>
                <a:lnTo>
                  <a:pt x="1101" y="0"/>
                </a:lnTo>
                <a:close/>
              </a:path>
            </a:pathLst>
          </a:custGeom>
          <a:solidFill>
            <a:srgbClr val="777777"/>
          </a:solidFill>
          <a:ln w="9525" cap="flat" cmpd="sng" algn="ctr">
            <a:solidFill>
              <a:srgbClr val="606060"/>
            </a:solidFill>
            <a:prstDash val="solid"/>
            <a:round/>
            <a:headEnd type="none" w="med" len="med"/>
            <a:tailEnd type="none" w="med" len="med"/>
          </a:ln>
          <a:effectLst>
            <a:outerShdw blurRad="50800" dist="25400" dir="5400000" algn="ctr" rotWithShape="0">
              <a:schemeClr val="tx2">
                <a:alpha val="27000"/>
              </a:schemeClr>
            </a:outerShdw>
          </a:effectLst>
        </p:spPr>
        <p:txBody>
          <a:bodyPr lIns="82124" tIns="41061" rIns="82124" bIns="41061" anchor="ctr"/>
          <a:lstStyle/>
          <a:p>
            <a:pPr algn="ctr" defTabSz="814388">
              <a:lnSpc>
                <a:spcPct val="90000"/>
              </a:lnSpc>
              <a:defRPr/>
            </a:pPr>
            <a:endParaRPr lang="en-US">
              <a:latin typeface="+mn-lt"/>
              <a:cs typeface="+mn-cs"/>
            </a:endParaRPr>
          </a:p>
        </p:txBody>
      </p:sp>
      <p:sp>
        <p:nvSpPr>
          <p:cNvPr id="6" name="Freeform 22">
            <a:extLst>
              <a:ext uri="{FF2B5EF4-FFF2-40B4-BE49-F238E27FC236}">
                <a16:creationId xmlns:a16="http://schemas.microsoft.com/office/drawing/2014/main" id="{CC315B05-922D-4F2E-9AFA-C79DBC716C5E}"/>
              </a:ext>
            </a:extLst>
          </p:cNvPr>
          <p:cNvSpPr>
            <a:spLocks/>
          </p:cNvSpPr>
          <p:nvPr/>
        </p:nvSpPr>
        <p:spPr bwMode="auto">
          <a:xfrm>
            <a:off x="2266442" y="1903413"/>
            <a:ext cx="6767830" cy="527050"/>
          </a:xfrm>
          <a:custGeom>
            <a:avLst/>
            <a:gdLst>
              <a:gd name="T0" fmla="*/ 4876 w 5094"/>
              <a:gd name="T1" fmla="*/ 0 h 332"/>
              <a:gd name="T2" fmla="*/ 4876 w 5094"/>
              <a:gd name="T3" fmla="*/ 28 h 332"/>
              <a:gd name="T4" fmla="*/ 0 w 5094"/>
              <a:gd name="T5" fmla="*/ 28 h 332"/>
              <a:gd name="T6" fmla="*/ 0 w 5094"/>
              <a:gd name="T7" fmla="*/ 304 h 332"/>
              <a:gd name="T8" fmla="*/ 4869 w 5094"/>
              <a:gd name="T9" fmla="*/ 304 h 332"/>
              <a:gd name="T10" fmla="*/ 4869 w 5094"/>
              <a:gd name="T11" fmla="*/ 332 h 332"/>
              <a:gd name="T12" fmla="*/ 5094 w 5094"/>
              <a:gd name="T13" fmla="*/ 162 h 332"/>
              <a:gd name="T14" fmla="*/ 4876 w 5094"/>
              <a:gd name="T15" fmla="*/ 0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94" h="332">
                <a:moveTo>
                  <a:pt x="4876" y="0"/>
                </a:moveTo>
                <a:lnTo>
                  <a:pt x="4876" y="28"/>
                </a:lnTo>
                <a:lnTo>
                  <a:pt x="0" y="28"/>
                </a:lnTo>
                <a:lnTo>
                  <a:pt x="0" y="304"/>
                </a:lnTo>
                <a:lnTo>
                  <a:pt x="4869" y="304"/>
                </a:lnTo>
                <a:lnTo>
                  <a:pt x="4869" y="332"/>
                </a:lnTo>
                <a:lnTo>
                  <a:pt x="5094" y="162"/>
                </a:lnTo>
                <a:lnTo>
                  <a:pt x="4876" y="0"/>
                </a:lnTo>
                <a:close/>
              </a:path>
            </a:pathLst>
          </a:custGeom>
          <a:solidFill>
            <a:schemeClr val="accent2"/>
          </a:solidFill>
          <a:ln w="9525" cap="flat" cmpd="sng" algn="ctr">
            <a:noFill/>
            <a:prstDash val="solid"/>
            <a:round/>
            <a:headEnd type="none" w="med" len="med"/>
            <a:tailEnd type="none" w="med" len="med"/>
          </a:ln>
          <a:effectLst>
            <a:outerShdw blurRad="38100" dist="25400" dir="5400000" algn="t" rotWithShape="0">
              <a:srgbClr val="000000">
                <a:alpha val="26667"/>
              </a:srgb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7" name="Freeform 23">
            <a:extLst>
              <a:ext uri="{FF2B5EF4-FFF2-40B4-BE49-F238E27FC236}">
                <a16:creationId xmlns:a16="http://schemas.microsoft.com/office/drawing/2014/main" id="{17F77180-D793-42F7-A211-B652B7F04884}"/>
              </a:ext>
            </a:extLst>
          </p:cNvPr>
          <p:cNvSpPr>
            <a:spLocks/>
          </p:cNvSpPr>
          <p:nvPr/>
        </p:nvSpPr>
        <p:spPr bwMode="auto">
          <a:xfrm>
            <a:off x="1918779" y="2665667"/>
            <a:ext cx="6791325" cy="527050"/>
          </a:xfrm>
          <a:custGeom>
            <a:avLst/>
            <a:gdLst>
              <a:gd name="T0" fmla="*/ 219 w 5095"/>
              <a:gd name="T1" fmla="*/ 332 h 332"/>
              <a:gd name="T2" fmla="*/ 219 w 5095"/>
              <a:gd name="T3" fmla="*/ 304 h 332"/>
              <a:gd name="T4" fmla="*/ 5095 w 5095"/>
              <a:gd name="T5" fmla="*/ 304 h 332"/>
              <a:gd name="T6" fmla="*/ 5095 w 5095"/>
              <a:gd name="T7" fmla="*/ 29 h 332"/>
              <a:gd name="T8" fmla="*/ 219 w 5095"/>
              <a:gd name="T9" fmla="*/ 29 h 332"/>
              <a:gd name="T10" fmla="*/ 219 w 5095"/>
              <a:gd name="T11" fmla="*/ 0 h 332"/>
              <a:gd name="T12" fmla="*/ 0 w 5095"/>
              <a:gd name="T13" fmla="*/ 170 h 332"/>
              <a:gd name="T14" fmla="*/ 219 w 5095"/>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95" h="332">
                <a:moveTo>
                  <a:pt x="219" y="332"/>
                </a:moveTo>
                <a:lnTo>
                  <a:pt x="219" y="304"/>
                </a:lnTo>
                <a:lnTo>
                  <a:pt x="5095" y="304"/>
                </a:lnTo>
                <a:lnTo>
                  <a:pt x="5095" y="29"/>
                </a:lnTo>
                <a:lnTo>
                  <a:pt x="219" y="29"/>
                </a:lnTo>
                <a:lnTo>
                  <a:pt x="219" y="0"/>
                </a:lnTo>
                <a:lnTo>
                  <a:pt x="0" y="170"/>
                </a:lnTo>
                <a:lnTo>
                  <a:pt x="219" y="332"/>
                </a:lnTo>
                <a:close/>
              </a:path>
            </a:pathLst>
          </a:custGeom>
          <a:solidFill>
            <a:schemeClr val="tx2"/>
          </a:solidFill>
          <a:ln w="9525" cap="flat" cmpd="sng" algn="ctr">
            <a:no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8" name="Freeform 24">
            <a:extLst>
              <a:ext uri="{FF2B5EF4-FFF2-40B4-BE49-F238E27FC236}">
                <a16:creationId xmlns:a16="http://schemas.microsoft.com/office/drawing/2014/main" id="{A1C3282F-597E-4D9E-839B-FBBD4C322501}"/>
              </a:ext>
            </a:extLst>
          </p:cNvPr>
          <p:cNvSpPr>
            <a:spLocks/>
          </p:cNvSpPr>
          <p:nvPr/>
        </p:nvSpPr>
        <p:spPr bwMode="auto">
          <a:xfrm>
            <a:off x="2266443" y="3427921"/>
            <a:ext cx="6767830" cy="525463"/>
          </a:xfrm>
          <a:custGeom>
            <a:avLst/>
            <a:gdLst>
              <a:gd name="T0" fmla="*/ 4876 w 5094"/>
              <a:gd name="T1" fmla="*/ 0 h 331"/>
              <a:gd name="T2" fmla="*/ 4876 w 5094"/>
              <a:gd name="T3" fmla="*/ 28 h 331"/>
              <a:gd name="T4" fmla="*/ 0 w 5094"/>
              <a:gd name="T5" fmla="*/ 28 h 331"/>
              <a:gd name="T6" fmla="*/ 0 w 5094"/>
              <a:gd name="T7" fmla="*/ 303 h 331"/>
              <a:gd name="T8" fmla="*/ 4869 w 5094"/>
              <a:gd name="T9" fmla="*/ 303 h 331"/>
              <a:gd name="T10" fmla="*/ 4869 w 5094"/>
              <a:gd name="T11" fmla="*/ 331 h 331"/>
              <a:gd name="T12" fmla="*/ 5094 w 5094"/>
              <a:gd name="T13" fmla="*/ 162 h 331"/>
              <a:gd name="T14" fmla="*/ 4876 w 5094"/>
              <a:gd name="T15" fmla="*/ 0 h 3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94" h="331">
                <a:moveTo>
                  <a:pt x="4876" y="0"/>
                </a:moveTo>
                <a:lnTo>
                  <a:pt x="4876" y="28"/>
                </a:lnTo>
                <a:lnTo>
                  <a:pt x="0" y="28"/>
                </a:lnTo>
                <a:lnTo>
                  <a:pt x="0" y="303"/>
                </a:lnTo>
                <a:lnTo>
                  <a:pt x="4869" y="303"/>
                </a:lnTo>
                <a:lnTo>
                  <a:pt x="4869" y="331"/>
                </a:lnTo>
                <a:lnTo>
                  <a:pt x="5094" y="162"/>
                </a:lnTo>
                <a:lnTo>
                  <a:pt x="4876" y="0"/>
                </a:lnTo>
                <a:close/>
              </a:path>
            </a:pathLst>
          </a:custGeom>
          <a:solidFill>
            <a:schemeClr val="tx2">
              <a:lumMod val="40000"/>
              <a:lumOff val="60000"/>
            </a:schemeClr>
          </a:solidFill>
          <a:ln w="9525" cap="flat" cmpd="sng" algn="ctr">
            <a:no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9" name="Freeform 25">
            <a:extLst>
              <a:ext uri="{FF2B5EF4-FFF2-40B4-BE49-F238E27FC236}">
                <a16:creationId xmlns:a16="http://schemas.microsoft.com/office/drawing/2014/main" id="{159BBD3F-21D2-4A50-9F75-0754CFD2113B}"/>
              </a:ext>
            </a:extLst>
          </p:cNvPr>
          <p:cNvSpPr>
            <a:spLocks/>
          </p:cNvSpPr>
          <p:nvPr/>
        </p:nvSpPr>
        <p:spPr bwMode="auto">
          <a:xfrm>
            <a:off x="1918779" y="4188588"/>
            <a:ext cx="6791325" cy="527050"/>
          </a:xfrm>
          <a:custGeom>
            <a:avLst/>
            <a:gdLst>
              <a:gd name="T0" fmla="*/ 219 w 5095"/>
              <a:gd name="T1" fmla="*/ 332 h 332"/>
              <a:gd name="T2" fmla="*/ 219 w 5095"/>
              <a:gd name="T3" fmla="*/ 303 h 332"/>
              <a:gd name="T4" fmla="*/ 5095 w 5095"/>
              <a:gd name="T5" fmla="*/ 303 h 332"/>
              <a:gd name="T6" fmla="*/ 5095 w 5095"/>
              <a:gd name="T7" fmla="*/ 28 h 332"/>
              <a:gd name="T8" fmla="*/ 219 w 5095"/>
              <a:gd name="T9" fmla="*/ 28 h 332"/>
              <a:gd name="T10" fmla="*/ 219 w 5095"/>
              <a:gd name="T11" fmla="*/ 0 h 332"/>
              <a:gd name="T12" fmla="*/ 0 w 5095"/>
              <a:gd name="T13" fmla="*/ 162 h 332"/>
              <a:gd name="T14" fmla="*/ 219 w 5095"/>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95" h="332">
                <a:moveTo>
                  <a:pt x="219" y="332"/>
                </a:moveTo>
                <a:lnTo>
                  <a:pt x="219" y="303"/>
                </a:lnTo>
                <a:lnTo>
                  <a:pt x="5095" y="303"/>
                </a:lnTo>
                <a:lnTo>
                  <a:pt x="5095" y="28"/>
                </a:lnTo>
                <a:lnTo>
                  <a:pt x="219" y="28"/>
                </a:lnTo>
                <a:lnTo>
                  <a:pt x="219" y="0"/>
                </a:lnTo>
                <a:lnTo>
                  <a:pt x="0" y="162"/>
                </a:lnTo>
                <a:lnTo>
                  <a:pt x="219" y="332"/>
                </a:lnTo>
                <a:close/>
              </a:path>
            </a:pathLst>
          </a:custGeom>
          <a:solidFill>
            <a:schemeClr val="tx2">
              <a:lumMod val="75000"/>
            </a:schemeClr>
          </a:solidFill>
          <a:ln w="9525" cap="flat" cmpd="sng" algn="ctr">
            <a:no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0" name="Freeform 26">
            <a:extLst>
              <a:ext uri="{FF2B5EF4-FFF2-40B4-BE49-F238E27FC236}">
                <a16:creationId xmlns:a16="http://schemas.microsoft.com/office/drawing/2014/main" id="{6EE815F1-68C0-40CD-B20D-716830AB17C3}"/>
              </a:ext>
            </a:extLst>
          </p:cNvPr>
          <p:cNvSpPr>
            <a:spLocks/>
          </p:cNvSpPr>
          <p:nvPr/>
        </p:nvSpPr>
        <p:spPr bwMode="auto">
          <a:xfrm>
            <a:off x="2266442" y="4950841"/>
            <a:ext cx="6767829" cy="538163"/>
          </a:xfrm>
          <a:custGeom>
            <a:avLst/>
            <a:gdLst>
              <a:gd name="T0" fmla="*/ 4876 w 5094"/>
              <a:gd name="T1" fmla="*/ 0 h 339"/>
              <a:gd name="T2" fmla="*/ 4876 w 5094"/>
              <a:gd name="T3" fmla="*/ 35 h 339"/>
              <a:gd name="T4" fmla="*/ 0 w 5094"/>
              <a:gd name="T5" fmla="*/ 28 h 339"/>
              <a:gd name="T6" fmla="*/ 0 w 5094"/>
              <a:gd name="T7" fmla="*/ 304 h 339"/>
              <a:gd name="T8" fmla="*/ 4869 w 5094"/>
              <a:gd name="T9" fmla="*/ 304 h 339"/>
              <a:gd name="T10" fmla="*/ 4869 w 5094"/>
              <a:gd name="T11" fmla="*/ 339 h 339"/>
              <a:gd name="T12" fmla="*/ 5094 w 5094"/>
              <a:gd name="T13" fmla="*/ 169 h 339"/>
              <a:gd name="T14" fmla="*/ 4876 w 5094"/>
              <a:gd name="T15" fmla="*/ 0 h 3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94" h="339">
                <a:moveTo>
                  <a:pt x="4876" y="0"/>
                </a:moveTo>
                <a:lnTo>
                  <a:pt x="4876" y="35"/>
                </a:lnTo>
                <a:lnTo>
                  <a:pt x="0" y="28"/>
                </a:lnTo>
                <a:lnTo>
                  <a:pt x="0" y="304"/>
                </a:lnTo>
                <a:lnTo>
                  <a:pt x="4869" y="304"/>
                </a:lnTo>
                <a:lnTo>
                  <a:pt x="4869" y="339"/>
                </a:lnTo>
                <a:lnTo>
                  <a:pt x="5094" y="169"/>
                </a:lnTo>
                <a:lnTo>
                  <a:pt x="4876" y="0"/>
                </a:lnTo>
                <a:close/>
              </a:path>
            </a:pathLst>
          </a:custGeom>
          <a:solidFill>
            <a:schemeClr val="accent2">
              <a:lumMod val="75000"/>
            </a:schemeClr>
          </a:solidFill>
          <a:ln w="9525" cap="flat" cmpd="sng" algn="ctr">
            <a:no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2" name="Freeform 34">
            <a:extLst>
              <a:ext uri="{FF2B5EF4-FFF2-40B4-BE49-F238E27FC236}">
                <a16:creationId xmlns:a16="http://schemas.microsoft.com/office/drawing/2014/main" id="{D0267C07-FB4C-40E7-8F78-3406C2022C5C}"/>
              </a:ext>
            </a:extLst>
          </p:cNvPr>
          <p:cNvSpPr>
            <a:spLocks/>
          </p:cNvSpPr>
          <p:nvPr/>
        </p:nvSpPr>
        <p:spPr bwMode="auto">
          <a:xfrm>
            <a:off x="5293805" y="1123950"/>
            <a:ext cx="3416300" cy="5154613"/>
          </a:xfrm>
          <a:custGeom>
            <a:avLst/>
            <a:gdLst>
              <a:gd name="T0" fmla="*/ 0 w 2152"/>
              <a:gd name="T1" fmla="*/ 817563 h 3247"/>
              <a:gd name="T2" fmla="*/ 817563 w 2152"/>
              <a:gd name="T3" fmla="*/ 0 h 3247"/>
              <a:gd name="T4" fmla="*/ 3416300 w 2152"/>
              <a:gd name="T5" fmla="*/ 2578100 h 3247"/>
              <a:gd name="T6" fmla="*/ 817563 w 2152"/>
              <a:gd name="T7" fmla="*/ 5154613 h 3247"/>
              <a:gd name="T8" fmla="*/ 22225 w 2152"/>
              <a:gd name="T9" fmla="*/ 4359275 h 3247"/>
              <a:gd name="T10" fmla="*/ 682625 w 2152"/>
              <a:gd name="T11" fmla="*/ 4359275 h 3247"/>
              <a:gd name="T12" fmla="*/ 817563 w 2152"/>
              <a:gd name="T13" fmla="*/ 4494213 h 3247"/>
              <a:gd name="T14" fmla="*/ 2755900 w 2152"/>
              <a:gd name="T15" fmla="*/ 2578100 h 3247"/>
              <a:gd name="T16" fmla="*/ 817563 w 2152"/>
              <a:gd name="T17" fmla="*/ 660400 h 3247"/>
              <a:gd name="T18" fmla="*/ 671513 w 2152"/>
              <a:gd name="T19" fmla="*/ 817563 h 3247"/>
              <a:gd name="T20" fmla="*/ 0 w 2152"/>
              <a:gd name="T21" fmla="*/ 817563 h 32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2" h="3247">
                <a:moveTo>
                  <a:pt x="0" y="515"/>
                </a:moveTo>
                <a:lnTo>
                  <a:pt x="515" y="0"/>
                </a:lnTo>
                <a:lnTo>
                  <a:pt x="2152" y="1624"/>
                </a:lnTo>
                <a:lnTo>
                  <a:pt x="515" y="3247"/>
                </a:lnTo>
                <a:lnTo>
                  <a:pt x="14" y="2746"/>
                </a:lnTo>
                <a:lnTo>
                  <a:pt x="430" y="2746"/>
                </a:lnTo>
                <a:lnTo>
                  <a:pt x="515" y="2831"/>
                </a:lnTo>
                <a:lnTo>
                  <a:pt x="1736" y="1624"/>
                </a:lnTo>
                <a:lnTo>
                  <a:pt x="515" y="416"/>
                </a:lnTo>
                <a:lnTo>
                  <a:pt x="423" y="515"/>
                </a:lnTo>
                <a:lnTo>
                  <a:pt x="0" y="515"/>
                </a:lnTo>
                <a:close/>
              </a:path>
            </a:pathLst>
          </a:custGeom>
          <a:solidFill>
            <a:srgbClr val="777777"/>
          </a:solidFill>
          <a:ln w="9525" cap="flat" cmpd="sng" algn="ctr">
            <a:solidFill>
              <a:srgbClr val="606060"/>
            </a:solidFill>
            <a:prstDash val="solid"/>
            <a:round/>
            <a:headEnd type="none" w="med" len="med"/>
            <a:tailEnd type="none" w="med" len="med"/>
          </a:ln>
        </p:spPr>
        <p:txBody>
          <a:bodyPr lIns="82124" tIns="41061" rIns="82124" bIns="41061" anchor="ctr"/>
          <a:lstStyle/>
          <a:p>
            <a:endParaRPr lang="en-US"/>
          </a:p>
        </p:txBody>
      </p:sp>
      <p:sp>
        <p:nvSpPr>
          <p:cNvPr id="13" name="Rectangle 11">
            <a:extLst>
              <a:ext uri="{FF2B5EF4-FFF2-40B4-BE49-F238E27FC236}">
                <a16:creationId xmlns:a16="http://schemas.microsoft.com/office/drawing/2014/main" id="{56801561-0233-4CCD-8BFD-08DD23D23C3F}"/>
              </a:ext>
            </a:extLst>
          </p:cNvPr>
          <p:cNvSpPr>
            <a:spLocks noChangeArrowheads="1"/>
          </p:cNvSpPr>
          <p:nvPr/>
        </p:nvSpPr>
        <p:spPr bwMode="auto">
          <a:xfrm>
            <a:off x="2266442" y="2731834"/>
            <a:ext cx="4143375" cy="414337"/>
          </a:xfrm>
          <a:prstGeom prst="rect">
            <a:avLst/>
          </a:prstGeom>
          <a:noFill/>
          <a:ln w="9525" cap="flat" cmpd="sng" algn="ctr">
            <a:no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spAutoFit/>
          </a:bodyPr>
          <a:lstStyle/>
          <a:p>
            <a:pPr algn="ctr" defTabSz="814388">
              <a:lnSpc>
                <a:spcPct val="90000"/>
              </a:lnSpc>
              <a:defRPr/>
            </a:pPr>
            <a:r>
              <a:rPr lang="en-US" sz="2400" dirty="0">
                <a:solidFill>
                  <a:srgbClr val="FFFFFF"/>
                </a:solidFill>
                <a:latin typeface="Arial" charset="0"/>
                <a:cs typeface="+mn-cs"/>
              </a:rPr>
              <a:t>Identify personas</a:t>
            </a:r>
          </a:p>
        </p:txBody>
      </p:sp>
      <p:sp>
        <p:nvSpPr>
          <p:cNvPr id="14" name="Rectangle 13">
            <a:extLst>
              <a:ext uri="{FF2B5EF4-FFF2-40B4-BE49-F238E27FC236}">
                <a16:creationId xmlns:a16="http://schemas.microsoft.com/office/drawing/2014/main" id="{0A15853B-58D4-4005-9A77-0367B75CEC8E}"/>
              </a:ext>
            </a:extLst>
          </p:cNvPr>
          <p:cNvSpPr>
            <a:spLocks noChangeArrowheads="1"/>
          </p:cNvSpPr>
          <p:nvPr/>
        </p:nvSpPr>
        <p:spPr bwMode="auto">
          <a:xfrm>
            <a:off x="2266442" y="1952625"/>
            <a:ext cx="4141788" cy="414338"/>
          </a:xfrm>
          <a:prstGeom prst="rect">
            <a:avLst/>
          </a:prstGeom>
          <a:noFill/>
          <a:ln w="9525" cap="flat" cmpd="sng" algn="ctr">
            <a:no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spAutoFit/>
          </a:bodyPr>
          <a:lstStyle/>
          <a:p>
            <a:pPr algn="ctr" defTabSz="814388">
              <a:lnSpc>
                <a:spcPct val="90000"/>
              </a:lnSpc>
              <a:defRPr/>
            </a:pPr>
            <a:r>
              <a:rPr lang="en-US" sz="2400" dirty="0">
                <a:solidFill>
                  <a:srgbClr val="FFFFFF"/>
                </a:solidFill>
                <a:latin typeface="Arial" charset="0"/>
                <a:cs typeface="+mn-cs"/>
              </a:rPr>
              <a:t>Know your audience</a:t>
            </a:r>
          </a:p>
        </p:txBody>
      </p:sp>
      <p:sp>
        <p:nvSpPr>
          <p:cNvPr id="15" name="Rectangle 14">
            <a:extLst>
              <a:ext uri="{FF2B5EF4-FFF2-40B4-BE49-F238E27FC236}">
                <a16:creationId xmlns:a16="http://schemas.microsoft.com/office/drawing/2014/main" id="{CA41F5B3-474F-4DF2-AD40-0FC8480BC195}"/>
              </a:ext>
            </a:extLst>
          </p:cNvPr>
          <p:cNvSpPr>
            <a:spLocks noChangeArrowheads="1"/>
          </p:cNvSpPr>
          <p:nvPr/>
        </p:nvSpPr>
        <p:spPr bwMode="auto">
          <a:xfrm>
            <a:off x="2266442" y="3486658"/>
            <a:ext cx="4141788" cy="415925"/>
          </a:xfrm>
          <a:prstGeom prst="rect">
            <a:avLst/>
          </a:prstGeom>
          <a:noFill/>
          <a:ln w="9525" cap="flat" cmpd="sng" algn="ctr">
            <a:no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spAutoFit/>
          </a:bodyPr>
          <a:lstStyle/>
          <a:p>
            <a:pPr algn="ctr" defTabSz="814388">
              <a:lnSpc>
                <a:spcPct val="90000"/>
              </a:lnSpc>
              <a:defRPr/>
            </a:pPr>
            <a:r>
              <a:rPr lang="en-US" sz="2400" dirty="0">
                <a:solidFill>
                  <a:srgbClr val="FFFFFF"/>
                </a:solidFill>
                <a:latin typeface="Arial" charset="0"/>
                <a:cs typeface="+mn-cs"/>
              </a:rPr>
              <a:t>Address each touchpoint</a:t>
            </a:r>
          </a:p>
        </p:txBody>
      </p:sp>
      <p:sp>
        <p:nvSpPr>
          <p:cNvPr id="16" name="Rectangle 11">
            <a:extLst>
              <a:ext uri="{FF2B5EF4-FFF2-40B4-BE49-F238E27FC236}">
                <a16:creationId xmlns:a16="http://schemas.microsoft.com/office/drawing/2014/main" id="{19DACD35-FD9D-4CD6-9E1C-AD69833E1ED7}"/>
              </a:ext>
            </a:extLst>
          </p:cNvPr>
          <p:cNvSpPr>
            <a:spLocks noChangeArrowheads="1"/>
          </p:cNvSpPr>
          <p:nvPr/>
        </p:nvSpPr>
        <p:spPr bwMode="auto">
          <a:xfrm>
            <a:off x="2266442" y="4253675"/>
            <a:ext cx="4143375" cy="415925"/>
          </a:xfrm>
          <a:prstGeom prst="rect">
            <a:avLst/>
          </a:prstGeom>
          <a:noFill/>
          <a:ln w="9525" cap="flat" cmpd="sng" algn="ctr">
            <a:no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spAutoFit/>
          </a:bodyPr>
          <a:lstStyle/>
          <a:p>
            <a:pPr algn="ctr" defTabSz="814388">
              <a:lnSpc>
                <a:spcPct val="90000"/>
              </a:lnSpc>
              <a:defRPr/>
            </a:pPr>
            <a:r>
              <a:rPr lang="en-US" sz="2400" dirty="0">
                <a:solidFill>
                  <a:srgbClr val="FFFFFF"/>
                </a:solidFill>
                <a:latin typeface="Arial" charset="0"/>
                <a:cs typeface="+mn-cs"/>
              </a:rPr>
              <a:t>Multiple sources of data</a:t>
            </a:r>
          </a:p>
        </p:txBody>
      </p:sp>
      <p:sp>
        <p:nvSpPr>
          <p:cNvPr id="17" name="Rectangle 11">
            <a:extLst>
              <a:ext uri="{FF2B5EF4-FFF2-40B4-BE49-F238E27FC236}">
                <a16:creationId xmlns:a16="http://schemas.microsoft.com/office/drawing/2014/main" id="{73F2F6A7-6559-4E5C-A760-6AFC05B48AC4}"/>
              </a:ext>
            </a:extLst>
          </p:cNvPr>
          <p:cNvSpPr>
            <a:spLocks noChangeArrowheads="1"/>
          </p:cNvSpPr>
          <p:nvPr/>
        </p:nvSpPr>
        <p:spPr bwMode="auto">
          <a:xfrm>
            <a:off x="2266442" y="5019104"/>
            <a:ext cx="4143375" cy="415925"/>
          </a:xfrm>
          <a:prstGeom prst="rect">
            <a:avLst/>
          </a:prstGeom>
          <a:noFill/>
          <a:ln w="9525" cap="flat" cmpd="sng" algn="ctr">
            <a:no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spAutoFit/>
          </a:bodyPr>
          <a:lstStyle/>
          <a:p>
            <a:pPr algn="ctr" defTabSz="814388">
              <a:lnSpc>
                <a:spcPct val="90000"/>
              </a:lnSpc>
              <a:defRPr/>
            </a:pPr>
            <a:r>
              <a:rPr lang="en-US" sz="2400" dirty="0">
                <a:solidFill>
                  <a:srgbClr val="FFFFFF"/>
                </a:solidFill>
                <a:latin typeface="Arial" charset="0"/>
                <a:cs typeface="+mn-cs"/>
              </a:rPr>
              <a:t>Easy customer feedback</a:t>
            </a:r>
          </a:p>
        </p:txBody>
      </p:sp>
      <p:sp>
        <p:nvSpPr>
          <p:cNvPr id="18" name="TextBox 17">
            <a:extLst>
              <a:ext uri="{FF2B5EF4-FFF2-40B4-BE49-F238E27FC236}">
                <a16:creationId xmlns:a16="http://schemas.microsoft.com/office/drawing/2014/main" id="{F290BBE5-3AA2-4107-BD7A-9950036D2096}"/>
              </a:ext>
            </a:extLst>
          </p:cNvPr>
          <p:cNvSpPr txBox="1"/>
          <p:nvPr/>
        </p:nvSpPr>
        <p:spPr>
          <a:xfrm>
            <a:off x="11350752" y="0"/>
            <a:ext cx="841248" cy="369332"/>
          </a:xfrm>
          <a:prstGeom prst="rect">
            <a:avLst/>
          </a:prstGeom>
          <a:noFill/>
        </p:spPr>
        <p:txBody>
          <a:bodyPr wrap="square" rtlCol="0">
            <a:spAutoFit/>
          </a:bodyPr>
          <a:lstStyle/>
          <a:p>
            <a:pPr algn="r"/>
            <a:r>
              <a:rPr lang="en-US" dirty="0">
                <a:latin typeface="+mj-lt"/>
              </a:rPr>
              <a:t>7</a:t>
            </a:r>
          </a:p>
        </p:txBody>
      </p:sp>
    </p:spTree>
    <p:custDataLst>
      <p:tags r:id="rId1"/>
    </p:custDataLst>
    <p:extLst>
      <p:ext uri="{BB962C8B-B14F-4D97-AF65-F5344CB8AC3E}">
        <p14:creationId xmlns:p14="http://schemas.microsoft.com/office/powerpoint/2010/main" val="42151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BCD46D0-8B19-4653-A3C4-42233AEC3C7F}"/>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000">
                <a:ea typeface="+mj-ea"/>
                <a:cs typeface="+mj-cs"/>
              </a:rPr>
              <a:t>Nudge Your Neighbor</a:t>
            </a:r>
          </a:p>
        </p:txBody>
      </p:sp>
      <p:sp>
        <p:nvSpPr>
          <p:cNvPr id="6" name="Text Placeholder 5">
            <a:extLst>
              <a:ext uri="{FF2B5EF4-FFF2-40B4-BE49-F238E27FC236}">
                <a16:creationId xmlns:a16="http://schemas.microsoft.com/office/drawing/2014/main" id="{6569496C-A15A-4CB3-89A7-25E96CFBCE93}"/>
              </a:ext>
            </a:extLst>
          </p:cNvPr>
          <p:cNvSpPr>
            <a:spLocks noGrp="1"/>
          </p:cNvSpPr>
          <p:nvPr>
            <p:ph type="body" sz="half" idx="2"/>
          </p:nvPr>
        </p:nvSpPr>
        <p:spPr>
          <a:xfrm>
            <a:off x="640080" y="2872899"/>
            <a:ext cx="4243589" cy="3320668"/>
          </a:xfrm>
        </p:spPr>
        <p:txBody>
          <a:bodyPr vert="horz" lIns="91440" tIns="45720" rIns="91440" bIns="45720" rtlCol="0">
            <a:normAutofit/>
          </a:bodyPr>
          <a:lstStyle/>
          <a:p>
            <a:pPr>
              <a:lnSpc>
                <a:spcPct val="90000"/>
              </a:lnSpc>
            </a:pPr>
            <a:r>
              <a:rPr lang="en-US" sz="2200" dirty="0">
                <a:ea typeface="+mn-ea"/>
                <a:cs typeface="+mn-cs"/>
              </a:rPr>
              <a:t>Take 30 seconds to tell someone near you one important consideration that you see for your organization in understanding your existing customer journeys. </a:t>
            </a:r>
          </a:p>
          <a:p>
            <a:pPr indent="-228600">
              <a:lnSpc>
                <a:spcPct val="90000"/>
              </a:lnSpc>
              <a:buFont typeface="Arial" panose="020B0604020202020204" pitchFamily="34" charset="0"/>
              <a:buChar char="•"/>
            </a:pPr>
            <a:endParaRPr lang="en-US" sz="2200" dirty="0">
              <a:ea typeface="+mn-ea"/>
              <a:cs typeface="+mn-cs"/>
            </a:endParaRPr>
          </a:p>
        </p:txBody>
      </p:sp>
      <p:pic>
        <p:nvPicPr>
          <p:cNvPr id="9" name="Picture Placeholder 8" descr="Women talking to each other">
            <a:extLst>
              <a:ext uri="{FF2B5EF4-FFF2-40B4-BE49-F238E27FC236}">
                <a16:creationId xmlns:a16="http://schemas.microsoft.com/office/drawing/2014/main" id="{9C6F1878-6B4A-4EC4-8187-7EDE21D3CFE4}"/>
              </a:ext>
            </a:extLst>
          </p:cNvPr>
          <p:cNvPicPr>
            <a:picLocks noGrp="1" noChangeAspect="1"/>
          </p:cNvPicPr>
          <p:nvPr>
            <p:ph type="pic" sz="quarter" idx="13"/>
          </p:nvPr>
        </p:nvPicPr>
        <p:blipFill rotWithShape="1">
          <a:blip r:embed="rId4"/>
          <a:srcRect l="16524" r="16523"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4" name="Slide Number Placeholder 3">
            <a:extLst>
              <a:ext uri="{FF2B5EF4-FFF2-40B4-BE49-F238E27FC236}">
                <a16:creationId xmlns:a16="http://schemas.microsoft.com/office/drawing/2014/main" id="{06109444-046D-4113-995D-C3800BA1A89B}"/>
              </a:ext>
            </a:extLst>
          </p:cNvPr>
          <p:cNvSpPr>
            <a:spLocks noGrp="1"/>
          </p:cNvSpPr>
          <p:nvPr>
            <p:ph type="sldNum" sz="quarter" idx="12"/>
          </p:nvPr>
        </p:nvSpPr>
        <p:spPr>
          <a:xfrm>
            <a:off x="10439400" y="6356350"/>
            <a:ext cx="914400" cy="365125"/>
          </a:xfrm>
        </p:spPr>
        <p:txBody>
          <a:bodyPr vert="horz" lIns="91440" tIns="45720" rIns="91440" bIns="45720" rtlCol="0" anchor="ctr">
            <a:normAutofit/>
          </a:bodyPr>
          <a:lstStyle/>
          <a:p>
            <a:pPr>
              <a:spcAft>
                <a:spcPts val="600"/>
              </a:spcAft>
              <a:defRPr/>
            </a:pPr>
            <a:fld id="{2D485021-2333-A34F-8398-6914E78E4816}" type="slidenum">
              <a:rPr lang="en-US" sz="1200">
                <a:solidFill>
                  <a:srgbClr val="FFFFFF"/>
                </a:solidFill>
                <a:latin typeface="Calibri" panose="020F0502020204030204"/>
              </a:rPr>
              <a:pPr>
                <a:spcAft>
                  <a:spcPts val="600"/>
                </a:spcAft>
                <a:defRPr/>
              </a:pPr>
              <a:t>23</a:t>
            </a:fld>
            <a:endParaRPr lang="en-US" sz="1200">
              <a:solidFill>
                <a:srgbClr val="FFFFFF"/>
              </a:solidFill>
              <a:latin typeface="Calibri" panose="020F0502020204030204"/>
            </a:endParaRPr>
          </a:p>
        </p:txBody>
      </p:sp>
    </p:spTree>
    <p:custDataLst>
      <p:tags r:id="rId1"/>
    </p:custDataLst>
    <p:extLst>
      <p:ext uri="{BB962C8B-B14F-4D97-AF65-F5344CB8AC3E}">
        <p14:creationId xmlns:p14="http://schemas.microsoft.com/office/powerpoint/2010/main" val="15658980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C96C0203-CC17-43CF-B738-591466129432}"/>
              </a:ext>
            </a:extLst>
          </p:cNvPr>
          <p:cNvSpPr>
            <a:spLocks noGrp="1"/>
          </p:cNvSpPr>
          <p:nvPr>
            <p:ph idx="1"/>
          </p:nvPr>
        </p:nvSpPr>
        <p:spPr>
          <a:xfrm>
            <a:off x="1323975" y="2194560"/>
            <a:ext cx="3629025" cy="3157728"/>
          </a:xfrm>
        </p:spPr>
        <p:txBody>
          <a:bodyPr/>
          <a:lstStyle/>
          <a:p>
            <a:pPr>
              <a:spcBef>
                <a:spcPts val="1500"/>
              </a:spcBef>
            </a:pPr>
            <a:r>
              <a:rPr lang="en-US" dirty="0"/>
              <a:t>Adopt a cloud infrastructure</a:t>
            </a:r>
          </a:p>
          <a:p>
            <a:pPr>
              <a:spcBef>
                <a:spcPts val="1500"/>
              </a:spcBef>
            </a:pPr>
            <a:r>
              <a:rPr lang="en-US" dirty="0"/>
              <a:t>Implement a cybersecurity strategy </a:t>
            </a:r>
          </a:p>
          <a:p>
            <a:pPr>
              <a:spcBef>
                <a:spcPts val="1500"/>
              </a:spcBef>
            </a:pPr>
            <a:r>
              <a:rPr lang="en-US" dirty="0"/>
              <a:t>Use an omnichannel platform</a:t>
            </a:r>
          </a:p>
        </p:txBody>
      </p:sp>
      <p:sp>
        <p:nvSpPr>
          <p:cNvPr id="9" name="Content Placeholder 8">
            <a:extLst>
              <a:ext uri="{FF2B5EF4-FFF2-40B4-BE49-F238E27FC236}">
                <a16:creationId xmlns:a16="http://schemas.microsoft.com/office/drawing/2014/main" id="{44A456F9-56CD-4EDF-9BCA-EF3CE4BD6558}"/>
              </a:ext>
            </a:extLst>
          </p:cNvPr>
          <p:cNvSpPr>
            <a:spLocks noGrp="1"/>
          </p:cNvSpPr>
          <p:nvPr>
            <p:ph idx="13"/>
          </p:nvPr>
        </p:nvSpPr>
        <p:spPr>
          <a:xfrm>
            <a:off x="5620512" y="2194560"/>
            <a:ext cx="4260088" cy="3157728"/>
          </a:xfrm>
        </p:spPr>
        <p:txBody>
          <a:bodyPr/>
          <a:lstStyle/>
          <a:p>
            <a:pPr>
              <a:spcBef>
                <a:spcPts val="1500"/>
              </a:spcBef>
            </a:pPr>
            <a:endParaRPr lang="en-US" sz="400" dirty="0"/>
          </a:p>
          <a:p>
            <a:pPr>
              <a:spcBef>
                <a:spcPts val="1500"/>
              </a:spcBef>
            </a:pPr>
            <a:r>
              <a:rPr lang="en-US" dirty="0"/>
              <a:t>Self-service</a:t>
            </a:r>
          </a:p>
          <a:p>
            <a:pPr>
              <a:spcBef>
                <a:spcPts val="3000"/>
              </a:spcBef>
            </a:pPr>
            <a:r>
              <a:rPr lang="en-US" dirty="0"/>
              <a:t>Artificial intelligence and machine learning</a:t>
            </a:r>
          </a:p>
          <a:p>
            <a:endParaRPr lang="en-US" dirty="0"/>
          </a:p>
        </p:txBody>
      </p:sp>
      <p:sp>
        <p:nvSpPr>
          <p:cNvPr id="6" name="Title 5">
            <a:extLst>
              <a:ext uri="{FF2B5EF4-FFF2-40B4-BE49-F238E27FC236}">
                <a16:creationId xmlns:a16="http://schemas.microsoft.com/office/drawing/2014/main" id="{D731EF70-F031-4494-A684-D0DF3B88BD85}"/>
              </a:ext>
            </a:extLst>
          </p:cNvPr>
          <p:cNvSpPr>
            <a:spLocks noGrp="1"/>
          </p:cNvSpPr>
          <p:nvPr>
            <p:ph type="title"/>
          </p:nvPr>
        </p:nvSpPr>
        <p:spPr/>
        <p:txBody>
          <a:bodyPr/>
          <a:lstStyle/>
          <a:p>
            <a:r>
              <a:rPr lang="en-US" sz="3600" dirty="0"/>
              <a:t>3. Implement the necessary technology</a:t>
            </a:r>
            <a:br>
              <a:rPr lang="en-US" sz="3600" dirty="0"/>
            </a:br>
            <a:endParaRPr lang="en-US" dirty="0"/>
          </a:p>
        </p:txBody>
      </p:sp>
      <p:sp>
        <p:nvSpPr>
          <p:cNvPr id="2" name="Slide Number Placeholder 1">
            <a:extLst>
              <a:ext uri="{FF2B5EF4-FFF2-40B4-BE49-F238E27FC236}">
                <a16:creationId xmlns:a16="http://schemas.microsoft.com/office/drawing/2014/main" id="{846A702E-ABCF-41FB-A5DE-FD1D0C655F7A}"/>
              </a:ext>
            </a:extLst>
          </p:cNvPr>
          <p:cNvSpPr>
            <a:spLocks noGrp="1"/>
          </p:cNvSpPr>
          <p:nvPr>
            <p:ph type="sldNum" sz="quarter" idx="12"/>
          </p:nvPr>
        </p:nvSpPr>
        <p:spPr/>
        <p:txBody>
          <a:bodyPr/>
          <a:lstStyle/>
          <a:p>
            <a:fld id="{2D485021-2333-A34F-8398-6914E78E4816}" type="slidenum">
              <a:rPr lang="en-US" smtClean="0"/>
              <a:pPr/>
              <a:t>24</a:t>
            </a:fld>
            <a:endParaRPr lang="en-US" dirty="0"/>
          </a:p>
        </p:txBody>
      </p:sp>
      <p:pic>
        <p:nvPicPr>
          <p:cNvPr id="12" name="Graphic 11">
            <a:extLst>
              <a:ext uri="{FF2B5EF4-FFF2-40B4-BE49-F238E27FC236}">
                <a16:creationId xmlns:a16="http://schemas.microsoft.com/office/drawing/2014/main" id="{BC43CDD9-2D97-4D78-B839-E4EB4544F7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6722" y="2182417"/>
            <a:ext cx="914400" cy="914400"/>
          </a:xfrm>
          <a:prstGeom prst="rect">
            <a:avLst/>
          </a:prstGeom>
        </p:spPr>
      </p:pic>
      <p:pic>
        <p:nvPicPr>
          <p:cNvPr id="13" name="Graphic 12">
            <a:extLst>
              <a:ext uri="{FF2B5EF4-FFF2-40B4-BE49-F238E27FC236}">
                <a16:creationId xmlns:a16="http://schemas.microsoft.com/office/drawing/2014/main" id="{3215050F-B095-4643-AF15-358F49136CB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07847" y="3096817"/>
            <a:ext cx="914400" cy="914400"/>
          </a:xfrm>
          <a:prstGeom prst="rect">
            <a:avLst/>
          </a:prstGeom>
        </p:spPr>
      </p:pic>
      <p:pic>
        <p:nvPicPr>
          <p:cNvPr id="14" name="Graphic 13">
            <a:extLst>
              <a:ext uri="{FF2B5EF4-FFF2-40B4-BE49-F238E27FC236}">
                <a16:creationId xmlns:a16="http://schemas.microsoft.com/office/drawing/2014/main" id="{1CB1D627-F309-4DEF-8922-4F7FC703B4E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46722" y="3832903"/>
            <a:ext cx="914400" cy="914400"/>
          </a:xfrm>
          <a:prstGeom prst="rect">
            <a:avLst/>
          </a:prstGeom>
        </p:spPr>
      </p:pic>
      <p:pic>
        <p:nvPicPr>
          <p:cNvPr id="15" name="Graphic 14">
            <a:extLst>
              <a:ext uri="{FF2B5EF4-FFF2-40B4-BE49-F238E27FC236}">
                <a16:creationId xmlns:a16="http://schemas.microsoft.com/office/drawing/2014/main" id="{2BBE3D94-B509-45FC-AE99-782B7568DB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46722" y="3007660"/>
            <a:ext cx="914400" cy="914400"/>
          </a:xfrm>
          <a:prstGeom prst="rect">
            <a:avLst/>
          </a:prstGeom>
        </p:spPr>
      </p:pic>
      <p:pic>
        <p:nvPicPr>
          <p:cNvPr id="16" name="Graphic 15">
            <a:extLst>
              <a:ext uri="{FF2B5EF4-FFF2-40B4-BE49-F238E27FC236}">
                <a16:creationId xmlns:a16="http://schemas.microsoft.com/office/drawing/2014/main" id="{2F2B72FB-5F26-4139-B54D-1B98E9B0D07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807847" y="2182417"/>
            <a:ext cx="914400" cy="914400"/>
          </a:xfrm>
          <a:prstGeom prst="rect">
            <a:avLst/>
          </a:prstGeom>
        </p:spPr>
      </p:pic>
      <p:sp>
        <p:nvSpPr>
          <p:cNvPr id="11" name="TextBox 10">
            <a:extLst>
              <a:ext uri="{FF2B5EF4-FFF2-40B4-BE49-F238E27FC236}">
                <a16:creationId xmlns:a16="http://schemas.microsoft.com/office/drawing/2014/main" id="{1ABA216D-14FE-4ECC-AEA4-177EDEFEDB40}"/>
              </a:ext>
            </a:extLst>
          </p:cNvPr>
          <p:cNvSpPr txBox="1"/>
          <p:nvPr/>
        </p:nvSpPr>
        <p:spPr>
          <a:xfrm>
            <a:off x="11350752" y="0"/>
            <a:ext cx="841248" cy="369332"/>
          </a:xfrm>
          <a:prstGeom prst="rect">
            <a:avLst/>
          </a:prstGeom>
          <a:noFill/>
        </p:spPr>
        <p:txBody>
          <a:bodyPr wrap="square" rtlCol="0">
            <a:spAutoFit/>
          </a:bodyPr>
          <a:lstStyle/>
          <a:p>
            <a:pPr algn="r"/>
            <a:r>
              <a:rPr lang="en-US" dirty="0">
                <a:latin typeface="+mj-lt"/>
              </a:rPr>
              <a:t>8</a:t>
            </a:r>
          </a:p>
        </p:txBody>
      </p:sp>
    </p:spTree>
    <p:custDataLst>
      <p:tags r:id="rId1"/>
    </p:custDataLst>
    <p:extLst>
      <p:ext uri="{BB962C8B-B14F-4D97-AF65-F5344CB8AC3E}">
        <p14:creationId xmlns:p14="http://schemas.microsoft.com/office/powerpoint/2010/main" val="20467138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BCD46D0-8B19-4653-A3C4-42233AEC3C7F}"/>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000">
                <a:ea typeface="+mj-ea"/>
                <a:cs typeface="+mj-cs"/>
              </a:rPr>
              <a:t>Nudge Your Neighbor</a:t>
            </a:r>
          </a:p>
        </p:txBody>
      </p:sp>
      <p:sp>
        <p:nvSpPr>
          <p:cNvPr id="6" name="Text Placeholder 5">
            <a:extLst>
              <a:ext uri="{FF2B5EF4-FFF2-40B4-BE49-F238E27FC236}">
                <a16:creationId xmlns:a16="http://schemas.microsoft.com/office/drawing/2014/main" id="{6569496C-A15A-4CB3-89A7-25E96CFBCE93}"/>
              </a:ext>
            </a:extLst>
          </p:cNvPr>
          <p:cNvSpPr>
            <a:spLocks noGrp="1"/>
          </p:cNvSpPr>
          <p:nvPr>
            <p:ph type="body" sz="half" idx="2"/>
          </p:nvPr>
        </p:nvSpPr>
        <p:spPr>
          <a:xfrm>
            <a:off x="640080" y="2872899"/>
            <a:ext cx="4243589" cy="3320668"/>
          </a:xfrm>
        </p:spPr>
        <p:txBody>
          <a:bodyPr vert="horz" lIns="91440" tIns="45720" rIns="91440" bIns="45720" rtlCol="0">
            <a:normAutofit/>
          </a:bodyPr>
          <a:lstStyle/>
          <a:p>
            <a:pPr>
              <a:lnSpc>
                <a:spcPct val="90000"/>
              </a:lnSpc>
            </a:pPr>
            <a:r>
              <a:rPr lang="en-US" sz="2200" dirty="0">
                <a:ea typeface="+mn-ea"/>
                <a:cs typeface="+mn-cs"/>
              </a:rPr>
              <a:t>Take 30 seconds to tell someone near you one important consideration that you see for your organization in implementing the necessary technology. </a:t>
            </a:r>
          </a:p>
          <a:p>
            <a:pPr indent="-228600">
              <a:lnSpc>
                <a:spcPct val="90000"/>
              </a:lnSpc>
              <a:buFont typeface="Arial" panose="020B0604020202020204" pitchFamily="34" charset="0"/>
              <a:buChar char="•"/>
            </a:pPr>
            <a:endParaRPr lang="en-US" sz="2200" dirty="0">
              <a:ea typeface="+mn-ea"/>
              <a:cs typeface="+mn-cs"/>
            </a:endParaRPr>
          </a:p>
        </p:txBody>
      </p:sp>
      <p:pic>
        <p:nvPicPr>
          <p:cNvPr id="9" name="Picture Placeholder 8" descr="Women talking to each other">
            <a:extLst>
              <a:ext uri="{FF2B5EF4-FFF2-40B4-BE49-F238E27FC236}">
                <a16:creationId xmlns:a16="http://schemas.microsoft.com/office/drawing/2014/main" id="{9C6F1878-6B4A-4EC4-8187-7EDE21D3CFE4}"/>
              </a:ext>
            </a:extLst>
          </p:cNvPr>
          <p:cNvPicPr>
            <a:picLocks noGrp="1" noChangeAspect="1"/>
          </p:cNvPicPr>
          <p:nvPr>
            <p:ph type="pic" sz="quarter" idx="13"/>
          </p:nvPr>
        </p:nvPicPr>
        <p:blipFill rotWithShape="1">
          <a:blip r:embed="rId4"/>
          <a:srcRect l="16524" r="16523"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4" name="Slide Number Placeholder 3">
            <a:extLst>
              <a:ext uri="{FF2B5EF4-FFF2-40B4-BE49-F238E27FC236}">
                <a16:creationId xmlns:a16="http://schemas.microsoft.com/office/drawing/2014/main" id="{06109444-046D-4113-995D-C3800BA1A89B}"/>
              </a:ext>
            </a:extLst>
          </p:cNvPr>
          <p:cNvSpPr>
            <a:spLocks noGrp="1"/>
          </p:cNvSpPr>
          <p:nvPr>
            <p:ph type="sldNum" sz="quarter" idx="12"/>
          </p:nvPr>
        </p:nvSpPr>
        <p:spPr>
          <a:xfrm>
            <a:off x="10439400" y="6356350"/>
            <a:ext cx="914400" cy="365125"/>
          </a:xfrm>
        </p:spPr>
        <p:txBody>
          <a:bodyPr vert="horz" lIns="91440" tIns="45720" rIns="91440" bIns="45720" rtlCol="0" anchor="ctr">
            <a:normAutofit/>
          </a:bodyPr>
          <a:lstStyle/>
          <a:p>
            <a:pPr>
              <a:spcAft>
                <a:spcPts val="600"/>
              </a:spcAft>
              <a:defRPr/>
            </a:pPr>
            <a:fld id="{2D485021-2333-A34F-8398-6914E78E4816}" type="slidenum">
              <a:rPr lang="en-US" sz="1200">
                <a:solidFill>
                  <a:srgbClr val="FFFFFF"/>
                </a:solidFill>
                <a:latin typeface="Calibri" panose="020F0502020204030204"/>
              </a:rPr>
              <a:pPr>
                <a:spcAft>
                  <a:spcPts val="600"/>
                </a:spcAft>
                <a:defRPr/>
              </a:pPr>
              <a:t>25</a:t>
            </a:fld>
            <a:endParaRPr lang="en-US" sz="1200">
              <a:solidFill>
                <a:srgbClr val="FFFFFF"/>
              </a:solidFill>
              <a:latin typeface="Calibri" panose="020F0502020204030204"/>
            </a:endParaRPr>
          </a:p>
        </p:txBody>
      </p:sp>
    </p:spTree>
    <p:custDataLst>
      <p:tags r:id="rId1"/>
    </p:custDataLst>
    <p:extLst>
      <p:ext uri="{BB962C8B-B14F-4D97-AF65-F5344CB8AC3E}">
        <p14:creationId xmlns:p14="http://schemas.microsoft.com/office/powerpoint/2010/main" val="35901759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group of people sitting at desks using computers&#10;&#10;Description automatically generated with low confidence">
            <a:extLst>
              <a:ext uri="{FF2B5EF4-FFF2-40B4-BE49-F238E27FC236}">
                <a16:creationId xmlns:a16="http://schemas.microsoft.com/office/drawing/2014/main" id="{E2A52E0F-B13F-4427-84EB-6223520F1414}"/>
              </a:ext>
            </a:extLst>
          </p:cNvPr>
          <p:cNvPicPr>
            <a:picLocks noChangeAspect="1"/>
          </p:cNvPicPr>
          <p:nvPr/>
        </p:nvPicPr>
        <p:blipFill rotWithShape="1">
          <a:blip r:embed="rId4"/>
          <a:srcRect t="7802" b="7802"/>
          <a:stretch/>
        </p:blipFill>
        <p:spPr>
          <a:xfrm>
            <a:off x="0" y="0"/>
            <a:ext cx="12192000" cy="6858000"/>
          </a:xfrm>
          <a:prstGeom prst="rect">
            <a:avLst/>
          </a:prstGeom>
        </p:spPr>
      </p:pic>
      <p:sp>
        <p:nvSpPr>
          <p:cNvPr id="4" name="Title 3">
            <a:extLst>
              <a:ext uri="{FF2B5EF4-FFF2-40B4-BE49-F238E27FC236}">
                <a16:creationId xmlns:a16="http://schemas.microsoft.com/office/drawing/2014/main" id="{048C4E05-CF5B-4374-8DAB-0842EF9D0089}"/>
              </a:ext>
            </a:extLst>
          </p:cNvPr>
          <p:cNvSpPr>
            <a:spLocks noGrp="1"/>
          </p:cNvSpPr>
          <p:nvPr>
            <p:ph type="title"/>
          </p:nvPr>
        </p:nvSpPr>
        <p:spPr>
          <a:xfrm>
            <a:off x="409575" y="368527"/>
            <a:ext cx="7515225" cy="589417"/>
          </a:xfrm>
          <a:solidFill>
            <a:srgbClr val="FFFFFF">
              <a:alpha val="80000"/>
            </a:srgbClr>
          </a:solidFill>
        </p:spPr>
        <p:txBody>
          <a:bodyPr/>
          <a:lstStyle/>
          <a:p>
            <a:r>
              <a:rPr lang="en-US" dirty="0"/>
              <a:t>4. Train and support all staff</a:t>
            </a:r>
          </a:p>
        </p:txBody>
      </p:sp>
      <p:sp>
        <p:nvSpPr>
          <p:cNvPr id="5" name="Slide Number Placeholder 4">
            <a:extLst>
              <a:ext uri="{FF2B5EF4-FFF2-40B4-BE49-F238E27FC236}">
                <a16:creationId xmlns:a16="http://schemas.microsoft.com/office/drawing/2014/main" id="{175D2F94-C56F-4B49-93E9-411CB5A3964F}"/>
              </a:ext>
            </a:extLst>
          </p:cNvPr>
          <p:cNvSpPr>
            <a:spLocks noGrp="1"/>
          </p:cNvSpPr>
          <p:nvPr>
            <p:ph type="sldNum" sz="quarter" idx="12"/>
          </p:nvPr>
        </p:nvSpPr>
        <p:spPr/>
        <p:txBody>
          <a:bodyPr/>
          <a:lstStyle/>
          <a:p>
            <a:fld id="{2D485021-2333-A34F-8398-6914E78E4816}" type="slidenum">
              <a:rPr lang="en-US" smtClean="0"/>
              <a:pPr/>
              <a:t>26</a:t>
            </a:fld>
            <a:endParaRPr lang="en-US" dirty="0"/>
          </a:p>
        </p:txBody>
      </p:sp>
      <p:sp>
        <p:nvSpPr>
          <p:cNvPr id="6" name="TextBox 5">
            <a:extLst>
              <a:ext uri="{FF2B5EF4-FFF2-40B4-BE49-F238E27FC236}">
                <a16:creationId xmlns:a16="http://schemas.microsoft.com/office/drawing/2014/main" id="{4D010E03-381A-4BF9-953D-4A88C99EBAB5}"/>
              </a:ext>
            </a:extLst>
          </p:cNvPr>
          <p:cNvSpPr txBox="1"/>
          <p:nvPr/>
        </p:nvSpPr>
        <p:spPr>
          <a:xfrm>
            <a:off x="11350752" y="0"/>
            <a:ext cx="841248" cy="369332"/>
          </a:xfrm>
          <a:prstGeom prst="rect">
            <a:avLst/>
          </a:prstGeom>
          <a:noFill/>
        </p:spPr>
        <p:txBody>
          <a:bodyPr wrap="square" rtlCol="0">
            <a:spAutoFit/>
          </a:bodyPr>
          <a:lstStyle/>
          <a:p>
            <a:pPr algn="r"/>
            <a:r>
              <a:rPr lang="en-US" dirty="0">
                <a:latin typeface="+mj-lt"/>
              </a:rPr>
              <a:t>8</a:t>
            </a:r>
          </a:p>
        </p:txBody>
      </p:sp>
    </p:spTree>
    <p:custDataLst>
      <p:tags r:id="rId1"/>
    </p:custDataLst>
    <p:extLst>
      <p:ext uri="{BB962C8B-B14F-4D97-AF65-F5344CB8AC3E}">
        <p14:creationId xmlns:p14="http://schemas.microsoft.com/office/powerpoint/2010/main" val="874883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anging light bulbs with only one light bulb turned on">
            <a:extLst>
              <a:ext uri="{FF2B5EF4-FFF2-40B4-BE49-F238E27FC236}">
                <a16:creationId xmlns:a16="http://schemas.microsoft.com/office/drawing/2014/main" id="{90244EA2-808B-46D1-A63B-5C2104D8103D}"/>
              </a:ext>
            </a:extLst>
          </p:cNvPr>
          <p:cNvPicPr>
            <a:picLocks noChangeAspect="1"/>
          </p:cNvPicPr>
          <p:nvPr/>
        </p:nvPicPr>
        <p:blipFill rotWithShape="1">
          <a:blip r:embed="rId4">
            <a:extLst>
              <a:ext uri="{BEBA8EAE-BF5A-486C-A8C5-ECC9F3942E4B}">
                <a14:imgProps xmlns:a14="http://schemas.microsoft.com/office/drawing/2010/main">
                  <a14:imgLayer r:embed="rId5">
                    <a14:imgEffect>
                      <a14:colorTemperature colorTemp="4700"/>
                    </a14:imgEffect>
                  </a14:imgLayer>
                </a14:imgProps>
              </a:ext>
            </a:extLst>
          </a:blip>
          <a:srcRect l="5556" r="5556"/>
          <a:stretch/>
        </p:blipFill>
        <p:spPr>
          <a:xfrm>
            <a:off x="0" y="0"/>
            <a:ext cx="12192000" cy="6858000"/>
          </a:xfrm>
          <a:prstGeom prst="rect">
            <a:avLst/>
          </a:prstGeom>
        </p:spPr>
      </p:pic>
      <p:sp>
        <p:nvSpPr>
          <p:cNvPr id="2" name="Title 1">
            <a:extLst>
              <a:ext uri="{FF2B5EF4-FFF2-40B4-BE49-F238E27FC236}">
                <a16:creationId xmlns:a16="http://schemas.microsoft.com/office/drawing/2014/main" id="{9D203AE2-022A-425D-B25F-4CAFCB4CD56E}"/>
              </a:ext>
            </a:extLst>
          </p:cNvPr>
          <p:cNvSpPr>
            <a:spLocks noGrp="1"/>
          </p:cNvSpPr>
          <p:nvPr>
            <p:ph type="title"/>
          </p:nvPr>
        </p:nvSpPr>
        <p:spPr>
          <a:xfrm>
            <a:off x="410718" y="5720815"/>
            <a:ext cx="11372850" cy="589417"/>
          </a:xfrm>
        </p:spPr>
        <p:txBody>
          <a:bodyPr/>
          <a:lstStyle/>
          <a:p>
            <a:pPr algn="r"/>
            <a:r>
              <a:rPr lang="en-US" dirty="0">
                <a:solidFill>
                  <a:schemeClr val="bg2"/>
                </a:solidFill>
              </a:rPr>
              <a:t>5. Measure Success</a:t>
            </a:r>
          </a:p>
        </p:txBody>
      </p:sp>
      <p:sp>
        <p:nvSpPr>
          <p:cNvPr id="3" name="Slide Number Placeholder 2">
            <a:extLst>
              <a:ext uri="{FF2B5EF4-FFF2-40B4-BE49-F238E27FC236}">
                <a16:creationId xmlns:a16="http://schemas.microsoft.com/office/drawing/2014/main" id="{3C3B6A0A-84F8-4E76-A198-8574C13AAFAB}"/>
              </a:ext>
            </a:extLst>
          </p:cNvPr>
          <p:cNvSpPr>
            <a:spLocks noGrp="1"/>
          </p:cNvSpPr>
          <p:nvPr>
            <p:ph type="sldNum" sz="quarter" idx="12"/>
          </p:nvPr>
        </p:nvSpPr>
        <p:spPr/>
        <p:txBody>
          <a:bodyPr/>
          <a:lstStyle/>
          <a:p>
            <a:fld id="{2D485021-2333-A34F-8398-6914E78E4816}" type="slidenum">
              <a:rPr lang="en-US" smtClean="0"/>
              <a:pPr/>
              <a:t>27</a:t>
            </a:fld>
            <a:endParaRPr lang="en-US" dirty="0"/>
          </a:p>
        </p:txBody>
      </p:sp>
      <p:sp>
        <p:nvSpPr>
          <p:cNvPr id="5" name="TextBox 4">
            <a:extLst>
              <a:ext uri="{FF2B5EF4-FFF2-40B4-BE49-F238E27FC236}">
                <a16:creationId xmlns:a16="http://schemas.microsoft.com/office/drawing/2014/main" id="{B778EDE7-7A2E-4B3A-A4C1-058DB9FE55A2}"/>
              </a:ext>
            </a:extLst>
          </p:cNvPr>
          <p:cNvSpPr txBox="1"/>
          <p:nvPr/>
        </p:nvSpPr>
        <p:spPr>
          <a:xfrm>
            <a:off x="11350752" y="0"/>
            <a:ext cx="841248" cy="369332"/>
          </a:xfrm>
          <a:prstGeom prst="rect">
            <a:avLst/>
          </a:prstGeom>
          <a:noFill/>
        </p:spPr>
        <p:txBody>
          <a:bodyPr wrap="square" rtlCol="0">
            <a:spAutoFit/>
          </a:bodyPr>
          <a:lstStyle/>
          <a:p>
            <a:pPr algn="r"/>
            <a:r>
              <a:rPr lang="en-US" dirty="0">
                <a:solidFill>
                  <a:schemeClr val="bg2"/>
                </a:solidFill>
                <a:latin typeface="+mj-lt"/>
              </a:rPr>
              <a:t>8</a:t>
            </a:r>
          </a:p>
        </p:txBody>
      </p:sp>
    </p:spTree>
    <p:custDataLst>
      <p:tags r:id="rId1"/>
    </p:custDataLst>
    <p:extLst>
      <p:ext uri="{BB962C8B-B14F-4D97-AF65-F5344CB8AC3E}">
        <p14:creationId xmlns:p14="http://schemas.microsoft.com/office/powerpoint/2010/main" val="35941927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BCD46D0-8B19-4653-A3C4-42233AEC3C7F}"/>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000">
                <a:ea typeface="+mj-ea"/>
                <a:cs typeface="+mj-cs"/>
              </a:rPr>
              <a:t>Nudge Your Neighbor</a:t>
            </a:r>
          </a:p>
        </p:txBody>
      </p:sp>
      <p:sp>
        <p:nvSpPr>
          <p:cNvPr id="6" name="Text Placeholder 5">
            <a:extLst>
              <a:ext uri="{FF2B5EF4-FFF2-40B4-BE49-F238E27FC236}">
                <a16:creationId xmlns:a16="http://schemas.microsoft.com/office/drawing/2014/main" id="{6569496C-A15A-4CB3-89A7-25E96CFBCE93}"/>
              </a:ext>
            </a:extLst>
          </p:cNvPr>
          <p:cNvSpPr>
            <a:spLocks noGrp="1"/>
          </p:cNvSpPr>
          <p:nvPr>
            <p:ph type="body" sz="half" idx="2"/>
          </p:nvPr>
        </p:nvSpPr>
        <p:spPr>
          <a:xfrm>
            <a:off x="640080" y="2872899"/>
            <a:ext cx="4243589" cy="3320668"/>
          </a:xfrm>
        </p:spPr>
        <p:txBody>
          <a:bodyPr vert="horz" lIns="91440" tIns="45720" rIns="91440" bIns="45720" rtlCol="0">
            <a:normAutofit/>
          </a:bodyPr>
          <a:lstStyle/>
          <a:p>
            <a:pPr>
              <a:lnSpc>
                <a:spcPct val="90000"/>
              </a:lnSpc>
            </a:pPr>
            <a:r>
              <a:rPr lang="en-US" sz="2200" dirty="0">
                <a:ea typeface="+mn-ea"/>
                <a:cs typeface="+mn-cs"/>
              </a:rPr>
              <a:t>Take 30 seconds to tell someone near you one important consideration that you see for your organization in measuring the success of your DCX. </a:t>
            </a:r>
          </a:p>
          <a:p>
            <a:pPr indent="-228600">
              <a:lnSpc>
                <a:spcPct val="90000"/>
              </a:lnSpc>
              <a:buFont typeface="Arial" panose="020B0604020202020204" pitchFamily="34" charset="0"/>
              <a:buChar char="•"/>
            </a:pPr>
            <a:endParaRPr lang="en-US" sz="2200" dirty="0">
              <a:ea typeface="+mn-ea"/>
              <a:cs typeface="+mn-cs"/>
            </a:endParaRPr>
          </a:p>
        </p:txBody>
      </p:sp>
      <p:pic>
        <p:nvPicPr>
          <p:cNvPr id="9" name="Picture Placeholder 8" descr="Women talking to each other">
            <a:extLst>
              <a:ext uri="{FF2B5EF4-FFF2-40B4-BE49-F238E27FC236}">
                <a16:creationId xmlns:a16="http://schemas.microsoft.com/office/drawing/2014/main" id="{9C6F1878-6B4A-4EC4-8187-7EDE21D3CFE4}"/>
              </a:ext>
            </a:extLst>
          </p:cNvPr>
          <p:cNvPicPr>
            <a:picLocks noGrp="1" noChangeAspect="1"/>
          </p:cNvPicPr>
          <p:nvPr>
            <p:ph type="pic" sz="quarter" idx="13"/>
          </p:nvPr>
        </p:nvPicPr>
        <p:blipFill rotWithShape="1">
          <a:blip r:embed="rId4"/>
          <a:srcRect l="16524" r="16523"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4" name="Slide Number Placeholder 3">
            <a:extLst>
              <a:ext uri="{FF2B5EF4-FFF2-40B4-BE49-F238E27FC236}">
                <a16:creationId xmlns:a16="http://schemas.microsoft.com/office/drawing/2014/main" id="{06109444-046D-4113-995D-C3800BA1A89B}"/>
              </a:ext>
            </a:extLst>
          </p:cNvPr>
          <p:cNvSpPr>
            <a:spLocks noGrp="1"/>
          </p:cNvSpPr>
          <p:nvPr>
            <p:ph type="sldNum" sz="quarter" idx="12"/>
          </p:nvPr>
        </p:nvSpPr>
        <p:spPr>
          <a:xfrm>
            <a:off x="10439400" y="6356350"/>
            <a:ext cx="914400" cy="365125"/>
          </a:xfrm>
        </p:spPr>
        <p:txBody>
          <a:bodyPr vert="horz" lIns="91440" tIns="45720" rIns="91440" bIns="45720" rtlCol="0" anchor="ctr">
            <a:normAutofit/>
          </a:bodyPr>
          <a:lstStyle/>
          <a:p>
            <a:pPr>
              <a:spcAft>
                <a:spcPts val="600"/>
              </a:spcAft>
              <a:defRPr/>
            </a:pPr>
            <a:fld id="{2D485021-2333-A34F-8398-6914E78E4816}" type="slidenum">
              <a:rPr lang="en-US" sz="1200">
                <a:solidFill>
                  <a:srgbClr val="FFFFFF"/>
                </a:solidFill>
                <a:latin typeface="Calibri" panose="020F0502020204030204"/>
              </a:rPr>
              <a:pPr>
                <a:spcAft>
                  <a:spcPts val="600"/>
                </a:spcAft>
                <a:defRPr/>
              </a:pPr>
              <a:t>28</a:t>
            </a:fld>
            <a:endParaRPr lang="en-US" sz="1200">
              <a:solidFill>
                <a:srgbClr val="FFFFFF"/>
              </a:solidFill>
              <a:latin typeface="Calibri" panose="020F0502020204030204"/>
            </a:endParaRPr>
          </a:p>
        </p:txBody>
      </p:sp>
    </p:spTree>
    <p:custDataLst>
      <p:tags r:id="rId1"/>
    </p:custDataLst>
    <p:extLst>
      <p:ext uri="{BB962C8B-B14F-4D97-AF65-F5344CB8AC3E}">
        <p14:creationId xmlns:p14="http://schemas.microsoft.com/office/powerpoint/2010/main" val="24746069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0F17CF0-7F2C-403D-80DC-5DF4A515FBB0}"/>
              </a:ext>
            </a:extLst>
          </p:cNvPr>
          <p:cNvSpPr>
            <a:spLocks noGrp="1"/>
          </p:cNvSpPr>
          <p:nvPr>
            <p:ph type="title"/>
          </p:nvPr>
        </p:nvSpPr>
        <p:spPr/>
        <p:txBody>
          <a:bodyPr/>
          <a:lstStyle/>
          <a:p>
            <a:r>
              <a:rPr lang="en-US" dirty="0"/>
              <a:t>Training the Digital Agent</a:t>
            </a:r>
          </a:p>
        </p:txBody>
      </p:sp>
      <p:sp>
        <p:nvSpPr>
          <p:cNvPr id="4" name="Slide Number Placeholder 3">
            <a:extLst>
              <a:ext uri="{FF2B5EF4-FFF2-40B4-BE49-F238E27FC236}">
                <a16:creationId xmlns:a16="http://schemas.microsoft.com/office/drawing/2014/main" id="{E45D0010-23CF-4C73-9BFB-202A6033AD13}"/>
              </a:ext>
            </a:extLst>
          </p:cNvPr>
          <p:cNvSpPr>
            <a:spLocks noGrp="1"/>
          </p:cNvSpPr>
          <p:nvPr>
            <p:ph type="sldNum" sz="quarter" idx="4294967295"/>
          </p:nvPr>
        </p:nvSpPr>
        <p:spPr>
          <a:xfrm>
            <a:off x="11706225" y="6551613"/>
            <a:ext cx="485775" cy="192087"/>
          </a:xfrm>
        </p:spPr>
        <p:txBody>
          <a:bodyPr/>
          <a:lstStyle/>
          <a:p>
            <a:fld id="{2D485021-2333-A34F-8398-6914E78E4816}" type="slidenum">
              <a:rPr lang="en-US" smtClean="0"/>
              <a:pPr/>
              <a:t>29</a:t>
            </a:fld>
            <a:endParaRPr lang="en-US" dirty="0"/>
          </a:p>
        </p:txBody>
      </p:sp>
    </p:spTree>
    <p:custDataLst>
      <p:tags r:id="rId1"/>
    </p:custDataLst>
    <p:extLst>
      <p:ext uri="{BB962C8B-B14F-4D97-AF65-F5344CB8AC3E}">
        <p14:creationId xmlns:p14="http://schemas.microsoft.com/office/powerpoint/2010/main" val="40651357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E1C474A-21B4-4CEC-AEC1-C49FC00A40BB}"/>
              </a:ext>
            </a:extLst>
          </p:cNvPr>
          <p:cNvSpPr>
            <a:spLocks noGrp="1"/>
          </p:cNvSpPr>
          <p:nvPr>
            <p:ph idx="1"/>
          </p:nvPr>
        </p:nvSpPr>
        <p:spPr/>
        <p:txBody>
          <a:bodyPr/>
          <a:lstStyle/>
          <a:p>
            <a:pPr marL="0" marR="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The </a:t>
            </a:r>
            <a:r>
              <a:rPr lang="en-US" sz="1200" b="1" dirty="0">
                <a:solidFill>
                  <a:schemeClr val="accent2"/>
                </a:solidFill>
                <a:effectLst/>
                <a:latin typeface="Calibri" panose="020F0502020204030204" pitchFamily="34" charset="0"/>
                <a:ea typeface="Calibri" panose="020F0502020204030204" pitchFamily="34" charset="0"/>
                <a:cs typeface="Times New Roman" panose="02020603050405020304" pitchFamily="18" charset="0"/>
              </a:rPr>
              <a:t>key factors for success </a:t>
            </a:r>
            <a:r>
              <a:rPr lang="en-US" sz="1200" dirty="0">
                <a:effectLst/>
                <a:latin typeface="Calibri" panose="020F0502020204030204" pitchFamily="34" charset="0"/>
                <a:ea typeface="Calibri" panose="020F0502020204030204" pitchFamily="34" charset="0"/>
                <a:cs typeface="Times New Roman" panose="02020603050405020304" pitchFamily="18" charset="0"/>
              </a:rPr>
              <a:t>in the workshop are how comfortable you are with the material and inserting personal stories to help illustrate the content. To get comfortable with the material, plan to start preparing at least one week ahead of time. </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Read through the speaker’s notes a number of times over the first couple of days.  </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Make notes of stories you could add and points you want to emphasize.</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Do NOT plan to read the speaker’s notes word-for-word. The notes provide background information for the trainer to make sure you are comfortable with all of the content. </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You also do not have to cover every bullet on every slide, and participants certainly don’t need you to read them off the slide to them. For each tip, you can say here are some things you can do to support this tip, and then just highlight 2-3 of them. Or you can ask participants to look down the list and choose 1-2 they want to discuss. All of the points are in the Participant Workbook, so everyone has a record of them for reference. </a:t>
            </a:r>
          </a:p>
          <a:p>
            <a:pPr marL="231775" marR="0" lvl="0" indent="-231775">
              <a:lnSpc>
                <a:spcPct val="107000"/>
              </a:lnSpc>
              <a:spcBef>
                <a:spcPts val="0"/>
              </a:spcBef>
              <a:spcAft>
                <a:spcPts val="80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After you have read through all of the notes several times and made your own notations, </a:t>
            </a:r>
            <a:r>
              <a:rPr lang="en-US" sz="1200" dirty="0">
                <a:latin typeface="Calibri" panose="020F0502020204030204" pitchFamily="34" charset="0"/>
                <a:ea typeface="Calibri" panose="020F0502020204030204" pitchFamily="34" charset="0"/>
                <a:cs typeface="Times New Roman" panose="02020603050405020304" pitchFamily="18" charset="0"/>
              </a:rPr>
              <a:t>practice with </a:t>
            </a:r>
            <a:r>
              <a:rPr lang="en-US" sz="1200" dirty="0">
                <a:effectLst/>
                <a:latin typeface="Calibri" panose="020F0502020204030204" pitchFamily="34" charset="0"/>
                <a:ea typeface="Calibri" panose="020F0502020204030204" pitchFamily="34" charset="0"/>
                <a:cs typeface="Times New Roman" panose="02020603050405020304" pitchFamily="18" charset="0"/>
              </a:rPr>
              <a:t>your own words, adding your stories. Do this at least once a day for several days ahead of time until you can deliver the entire workshop smoothly and confidently. </a:t>
            </a:r>
          </a:p>
          <a:p>
            <a:pPr marL="0" indent="0">
              <a:buNone/>
            </a:pPr>
            <a:endParaRPr lang="en-US" sz="1200" b="1" dirty="0"/>
          </a:p>
        </p:txBody>
      </p:sp>
      <p:sp>
        <p:nvSpPr>
          <p:cNvPr id="4" name="Title 3">
            <a:extLst>
              <a:ext uri="{FF2B5EF4-FFF2-40B4-BE49-F238E27FC236}">
                <a16:creationId xmlns:a16="http://schemas.microsoft.com/office/drawing/2014/main" id="{5770ACB7-2277-4762-87BD-55161FFA25B8}"/>
              </a:ext>
            </a:extLst>
          </p:cNvPr>
          <p:cNvSpPr>
            <a:spLocks noGrp="1"/>
          </p:cNvSpPr>
          <p:nvPr>
            <p:ph type="title"/>
          </p:nvPr>
        </p:nvSpPr>
        <p:spPr/>
        <p:txBody>
          <a:bodyPr/>
          <a:lstStyle/>
          <a:p>
            <a:r>
              <a:rPr lang="en-US" dirty="0"/>
              <a:t>Preparing to Lead the Workshop</a:t>
            </a:r>
          </a:p>
        </p:txBody>
      </p:sp>
      <p:sp>
        <p:nvSpPr>
          <p:cNvPr id="6" name="Content Placeholder 5">
            <a:extLst>
              <a:ext uri="{FF2B5EF4-FFF2-40B4-BE49-F238E27FC236}">
                <a16:creationId xmlns:a16="http://schemas.microsoft.com/office/drawing/2014/main" id="{9FFB8526-E46A-443A-A1AF-26B797FDAA0F}"/>
              </a:ext>
            </a:extLst>
          </p:cNvPr>
          <p:cNvSpPr>
            <a:spLocks noGrp="1"/>
          </p:cNvSpPr>
          <p:nvPr>
            <p:ph idx="17"/>
          </p:nvPr>
        </p:nvSpPr>
        <p:spPr/>
        <p:txBody>
          <a:bodyPr/>
          <a:lstStyle/>
          <a:p>
            <a:pPr marL="0" marR="0" indent="0">
              <a:lnSpc>
                <a:spcPct val="107000"/>
              </a:lnSpc>
              <a:spcBef>
                <a:spcPts val="0"/>
              </a:spcBef>
              <a:spcAft>
                <a:spcPts val="800"/>
              </a:spcAft>
              <a:buNone/>
            </a:pPr>
            <a:r>
              <a:rPr lang="en-US" sz="1200" b="1" dirty="0">
                <a:solidFill>
                  <a:schemeClr val="accent2"/>
                </a:solidFill>
                <a:latin typeface="Calibri" panose="020F0502020204030204" pitchFamily="34" charset="0"/>
                <a:ea typeface="Calibri" panose="020F0502020204030204" pitchFamily="34" charset="0"/>
                <a:cs typeface="Times New Roman" panose="02020603050405020304" pitchFamily="18" charset="0"/>
              </a:rPr>
              <a:t>THE DAY OF THE WORKSHOP</a:t>
            </a:r>
            <a:endParaRPr lang="en-US" sz="1200" b="1" dirty="0">
              <a:solidFill>
                <a:schemeClr val="accent2"/>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If delivering in person:</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Make sure that the room is setup. If people are going to bring food and drinks, make sure they have enough space for those items. And it can be a good idea to have extra paper towels or napkins available. </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Set up two flip chart pages with the two questions and place them in different places in the room with markers nearby. </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Print out copies of the Participant Workbook and have one at each place. </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Have tent cards at each place for people to write their names upon and display in front of them. </a:t>
            </a:r>
          </a:p>
          <a:p>
            <a:pPr marL="231775" marR="0" lvl="0" indent="-231775">
              <a:lnSpc>
                <a:spcPct val="107000"/>
              </a:lnSpc>
              <a:spcBef>
                <a:spcPts val="0"/>
              </a:spcBef>
              <a:spcAft>
                <a:spcPts val="80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Make sure you are in the room and ready at least 15 minutes before the workshop is scheduled to begin.</a:t>
            </a:r>
          </a:p>
          <a:p>
            <a:pPr marL="0" marR="0" indent="0">
              <a:lnSpc>
                <a:spcPct val="107000"/>
              </a:lnSpc>
              <a:spcBef>
                <a:spcPts val="0"/>
              </a:spcBef>
              <a:spcAft>
                <a:spcPts val="80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If delivering virtually:</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Make sure you are comfortable with the platform you are going to be using. You should have practiced the workshop on the platform several times ahead of the workshop. </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Email all the participants a copy of the Participant Workbook and encourage them to print them out to use during the workshop. </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Have the pre-activity set up as two open-ended poll questions, a divided whiteboard, or two chat pods (with maybe a third chat pod for introductions). </a:t>
            </a:r>
          </a:p>
          <a:p>
            <a:pPr marL="231775" marR="0" lvl="0" indent="-231775">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Be present in the virtual room at least 15 minutes before the workshop is scheduled to begin. </a:t>
            </a:r>
          </a:p>
          <a:p>
            <a:pPr marL="231775" marR="0" lvl="0" indent="-231775">
              <a:lnSpc>
                <a:spcPct val="107000"/>
              </a:lnSpc>
              <a:spcBef>
                <a:spcPts val="0"/>
              </a:spcBef>
              <a:spcAft>
                <a:spcPts val="80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As people enter the room, welcome them and start interacting with them. </a:t>
            </a:r>
          </a:p>
          <a:p>
            <a:pPr marL="0" indent="0">
              <a:buNone/>
            </a:pPr>
            <a:endParaRPr lang="en-US" sz="1200" dirty="0"/>
          </a:p>
        </p:txBody>
      </p:sp>
    </p:spTree>
    <p:custDataLst>
      <p:tags r:id="rId1"/>
    </p:custDataLst>
    <p:extLst>
      <p:ext uri="{BB962C8B-B14F-4D97-AF65-F5344CB8AC3E}">
        <p14:creationId xmlns:p14="http://schemas.microsoft.com/office/powerpoint/2010/main" val="19212407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tel bell">
            <a:extLst>
              <a:ext uri="{FF2B5EF4-FFF2-40B4-BE49-F238E27FC236}">
                <a16:creationId xmlns:a16="http://schemas.microsoft.com/office/drawing/2014/main" id="{F2C035BC-DDE1-437D-A3B0-F5DEB78963A7}"/>
              </a:ext>
            </a:extLst>
          </p:cNvPr>
          <p:cNvPicPr>
            <a:picLocks noChangeAspect="1"/>
          </p:cNvPicPr>
          <p:nvPr/>
        </p:nvPicPr>
        <p:blipFill rotWithShape="1">
          <a:blip r:embed="rId4"/>
          <a:srcRect t="15605"/>
          <a:stretch/>
        </p:blipFill>
        <p:spPr>
          <a:xfrm>
            <a:off x="0" y="0"/>
            <a:ext cx="12192000" cy="6858000"/>
          </a:xfrm>
          <a:prstGeom prst="rect">
            <a:avLst/>
          </a:prstGeom>
        </p:spPr>
      </p:pic>
      <p:sp>
        <p:nvSpPr>
          <p:cNvPr id="2" name="Content Placeholder 1">
            <a:extLst>
              <a:ext uri="{FF2B5EF4-FFF2-40B4-BE49-F238E27FC236}">
                <a16:creationId xmlns:a16="http://schemas.microsoft.com/office/drawing/2014/main" id="{7A09D492-46C2-4C10-9C95-210E8FDECA98}"/>
              </a:ext>
            </a:extLst>
          </p:cNvPr>
          <p:cNvSpPr>
            <a:spLocks noGrp="1"/>
          </p:cNvSpPr>
          <p:nvPr>
            <p:ph idx="1"/>
          </p:nvPr>
        </p:nvSpPr>
        <p:spPr/>
        <p:txBody>
          <a:bodyPr/>
          <a:lstStyle/>
          <a:p>
            <a:pPr>
              <a:lnSpc>
                <a:spcPct val="108000"/>
              </a:lnSpc>
              <a:spcBef>
                <a:spcPts val="1500"/>
              </a:spcBef>
            </a:pPr>
            <a:r>
              <a:rPr lang="en-US" sz="2800" dirty="0"/>
              <a:t>Fast and easy resolutions</a:t>
            </a:r>
          </a:p>
          <a:p>
            <a:pPr>
              <a:lnSpc>
                <a:spcPct val="108000"/>
              </a:lnSpc>
              <a:spcBef>
                <a:spcPts val="1500"/>
              </a:spcBef>
            </a:pPr>
            <a:r>
              <a:rPr lang="en-US" sz="2800" dirty="0"/>
              <a:t>Finding answers at any time</a:t>
            </a:r>
          </a:p>
          <a:p>
            <a:pPr>
              <a:lnSpc>
                <a:spcPct val="108000"/>
              </a:lnSpc>
              <a:spcBef>
                <a:spcPts val="1500"/>
              </a:spcBef>
            </a:pPr>
            <a:r>
              <a:rPr lang="en-US" sz="2800" dirty="0"/>
              <a:t>Interacting with a friendly and empathetic person</a:t>
            </a:r>
          </a:p>
          <a:p>
            <a:pPr>
              <a:lnSpc>
                <a:spcPct val="108000"/>
              </a:lnSpc>
              <a:spcBef>
                <a:spcPts val="1500"/>
              </a:spcBef>
            </a:pPr>
            <a:r>
              <a:rPr lang="en-US" sz="2800" dirty="0"/>
              <a:t>Getting help by my chosen channel</a:t>
            </a:r>
          </a:p>
        </p:txBody>
      </p:sp>
      <p:sp>
        <p:nvSpPr>
          <p:cNvPr id="3" name="Title 2">
            <a:extLst>
              <a:ext uri="{FF2B5EF4-FFF2-40B4-BE49-F238E27FC236}">
                <a16:creationId xmlns:a16="http://schemas.microsoft.com/office/drawing/2014/main" id="{E5299345-BC36-4643-B907-AE8683B1A1F2}"/>
              </a:ext>
            </a:extLst>
          </p:cNvPr>
          <p:cNvSpPr>
            <a:spLocks noGrp="1"/>
          </p:cNvSpPr>
          <p:nvPr>
            <p:ph type="title"/>
          </p:nvPr>
        </p:nvSpPr>
        <p:spPr/>
        <p:txBody>
          <a:bodyPr/>
          <a:lstStyle/>
          <a:p>
            <a:r>
              <a:rPr lang="en-US" dirty="0"/>
              <a:t>Important Elements to Customers</a:t>
            </a:r>
          </a:p>
        </p:txBody>
      </p:sp>
      <p:sp>
        <p:nvSpPr>
          <p:cNvPr id="4" name="Slide Number Placeholder 3">
            <a:extLst>
              <a:ext uri="{FF2B5EF4-FFF2-40B4-BE49-F238E27FC236}">
                <a16:creationId xmlns:a16="http://schemas.microsoft.com/office/drawing/2014/main" id="{7E00C89C-2733-4EE5-B2E5-5B582CAB3416}"/>
              </a:ext>
            </a:extLst>
          </p:cNvPr>
          <p:cNvSpPr>
            <a:spLocks noGrp="1"/>
          </p:cNvSpPr>
          <p:nvPr>
            <p:ph type="sldNum" sz="quarter" idx="12"/>
          </p:nvPr>
        </p:nvSpPr>
        <p:spPr/>
        <p:txBody>
          <a:bodyPr/>
          <a:lstStyle/>
          <a:p>
            <a:fld id="{2D485021-2333-A34F-8398-6914E78E4816}" type="slidenum">
              <a:rPr lang="en-US" smtClean="0"/>
              <a:pPr/>
              <a:t>30</a:t>
            </a:fld>
            <a:endParaRPr lang="en-US" dirty="0"/>
          </a:p>
        </p:txBody>
      </p:sp>
      <p:sp>
        <p:nvSpPr>
          <p:cNvPr id="7" name="TextBox 6">
            <a:extLst>
              <a:ext uri="{FF2B5EF4-FFF2-40B4-BE49-F238E27FC236}">
                <a16:creationId xmlns:a16="http://schemas.microsoft.com/office/drawing/2014/main" id="{BB0B4488-BFDC-4CEA-AA95-DB6E7E7AADCF}"/>
              </a:ext>
            </a:extLst>
          </p:cNvPr>
          <p:cNvSpPr txBox="1"/>
          <p:nvPr/>
        </p:nvSpPr>
        <p:spPr>
          <a:xfrm>
            <a:off x="11350752" y="0"/>
            <a:ext cx="841248" cy="369332"/>
          </a:xfrm>
          <a:prstGeom prst="rect">
            <a:avLst/>
          </a:prstGeom>
          <a:noFill/>
        </p:spPr>
        <p:txBody>
          <a:bodyPr wrap="square" rtlCol="0">
            <a:spAutoFit/>
          </a:bodyPr>
          <a:lstStyle/>
          <a:p>
            <a:pPr algn="r"/>
            <a:r>
              <a:rPr lang="en-US" dirty="0">
                <a:latin typeface="+mj-lt"/>
              </a:rPr>
              <a:t>9</a:t>
            </a:r>
          </a:p>
        </p:txBody>
      </p:sp>
    </p:spTree>
    <p:custDataLst>
      <p:tags r:id="rId1"/>
    </p:custDataLst>
    <p:extLst>
      <p:ext uri="{BB962C8B-B14F-4D97-AF65-F5344CB8AC3E}">
        <p14:creationId xmlns:p14="http://schemas.microsoft.com/office/powerpoint/2010/main" val="19413663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Large and small hands holding red heart">
            <a:extLst>
              <a:ext uri="{FF2B5EF4-FFF2-40B4-BE49-F238E27FC236}">
                <a16:creationId xmlns:a16="http://schemas.microsoft.com/office/drawing/2014/main" id="{7DA09C8F-6C75-45F2-AC43-29D80E3C0985}"/>
              </a:ext>
            </a:extLst>
          </p:cNvPr>
          <p:cNvPicPr>
            <a:picLocks noChangeAspect="1"/>
          </p:cNvPicPr>
          <p:nvPr/>
        </p:nvPicPr>
        <p:blipFill>
          <a:blip r:embed="rId4"/>
          <a:stretch>
            <a:fillRect/>
          </a:stretch>
        </p:blipFill>
        <p:spPr>
          <a:xfrm>
            <a:off x="0" y="0"/>
            <a:ext cx="12192000" cy="6858000"/>
          </a:xfrm>
          <a:prstGeom prst="rect">
            <a:avLst/>
          </a:prstGeom>
        </p:spPr>
      </p:pic>
      <p:sp>
        <p:nvSpPr>
          <p:cNvPr id="5" name="Title 4">
            <a:extLst>
              <a:ext uri="{FF2B5EF4-FFF2-40B4-BE49-F238E27FC236}">
                <a16:creationId xmlns:a16="http://schemas.microsoft.com/office/drawing/2014/main" id="{1E91385D-352C-417A-8E53-D38D89255B09}"/>
              </a:ext>
            </a:extLst>
          </p:cNvPr>
          <p:cNvSpPr>
            <a:spLocks noGrp="1"/>
          </p:cNvSpPr>
          <p:nvPr>
            <p:ph type="title"/>
          </p:nvPr>
        </p:nvSpPr>
        <p:spPr>
          <a:xfrm>
            <a:off x="6095999" y="368527"/>
            <a:ext cx="5686425" cy="589417"/>
          </a:xfrm>
        </p:spPr>
        <p:txBody>
          <a:bodyPr/>
          <a:lstStyle/>
          <a:p>
            <a:r>
              <a:rPr lang="en-US" dirty="0"/>
              <a:t>Top Skills for DCX</a:t>
            </a:r>
          </a:p>
        </p:txBody>
      </p:sp>
      <p:sp>
        <p:nvSpPr>
          <p:cNvPr id="4" name="Slide Number Placeholder 3">
            <a:extLst>
              <a:ext uri="{FF2B5EF4-FFF2-40B4-BE49-F238E27FC236}">
                <a16:creationId xmlns:a16="http://schemas.microsoft.com/office/drawing/2014/main" id="{0E1E2D77-00F2-41EF-B334-603345593932}"/>
              </a:ext>
            </a:extLst>
          </p:cNvPr>
          <p:cNvSpPr>
            <a:spLocks noGrp="1"/>
          </p:cNvSpPr>
          <p:nvPr>
            <p:ph type="sldNum" sz="quarter" idx="12"/>
          </p:nvPr>
        </p:nvSpPr>
        <p:spPr/>
        <p:txBody>
          <a:bodyPr/>
          <a:lstStyle/>
          <a:p>
            <a:fld id="{2D485021-2333-A34F-8398-6914E78E4816}" type="slidenum">
              <a:rPr lang="en-US" smtClean="0"/>
              <a:pPr/>
              <a:t>31</a:t>
            </a:fld>
            <a:endParaRPr lang="en-US" dirty="0"/>
          </a:p>
        </p:txBody>
      </p:sp>
      <p:sp>
        <p:nvSpPr>
          <p:cNvPr id="8" name="TextBox 7">
            <a:extLst>
              <a:ext uri="{FF2B5EF4-FFF2-40B4-BE49-F238E27FC236}">
                <a16:creationId xmlns:a16="http://schemas.microsoft.com/office/drawing/2014/main" id="{5B74401C-57E9-4836-B1A8-5565E93E1BDF}"/>
              </a:ext>
            </a:extLst>
          </p:cNvPr>
          <p:cNvSpPr txBox="1"/>
          <p:nvPr/>
        </p:nvSpPr>
        <p:spPr>
          <a:xfrm>
            <a:off x="6327648" y="2015728"/>
            <a:ext cx="5120640" cy="3154133"/>
          </a:xfrm>
          <a:prstGeom prst="rect">
            <a:avLst/>
          </a:prstGeom>
          <a:noFill/>
        </p:spPr>
        <p:txBody>
          <a:bodyPr wrap="square" rtlCol="0">
            <a:spAutoFit/>
          </a:bodyPr>
          <a:lstStyle/>
          <a:p>
            <a:pPr marL="285750" indent="-285750">
              <a:lnSpc>
                <a:spcPct val="108000"/>
              </a:lnSpc>
              <a:spcBef>
                <a:spcPts val="1500"/>
              </a:spcBef>
              <a:buFont typeface="Arial" panose="020B0604020202020204" pitchFamily="34" charset="0"/>
              <a:buChar char="•"/>
            </a:pPr>
            <a:r>
              <a:rPr lang="en-US" sz="2800" dirty="0"/>
              <a:t>Speed</a:t>
            </a:r>
          </a:p>
          <a:p>
            <a:pPr marL="285750" indent="-285750">
              <a:lnSpc>
                <a:spcPct val="108000"/>
              </a:lnSpc>
              <a:spcBef>
                <a:spcPts val="1500"/>
              </a:spcBef>
              <a:buFont typeface="Arial" panose="020B0604020202020204" pitchFamily="34" charset="0"/>
              <a:buChar char="•"/>
            </a:pPr>
            <a:r>
              <a:rPr lang="en-US" sz="2800" dirty="0"/>
              <a:t>Attentiveness</a:t>
            </a:r>
          </a:p>
          <a:p>
            <a:pPr marL="285750" indent="-285750">
              <a:lnSpc>
                <a:spcPct val="108000"/>
              </a:lnSpc>
              <a:spcBef>
                <a:spcPts val="1500"/>
              </a:spcBef>
              <a:buFont typeface="Arial" panose="020B0604020202020204" pitchFamily="34" charset="0"/>
              <a:buChar char="•"/>
            </a:pPr>
            <a:r>
              <a:rPr lang="en-US" sz="2800" dirty="0"/>
              <a:t>Written communication</a:t>
            </a:r>
          </a:p>
          <a:p>
            <a:pPr marL="285750" indent="-285750">
              <a:lnSpc>
                <a:spcPct val="108000"/>
              </a:lnSpc>
              <a:spcBef>
                <a:spcPts val="1500"/>
              </a:spcBef>
              <a:buFont typeface="Arial" panose="020B0604020202020204" pitchFamily="34" charset="0"/>
              <a:buChar char="•"/>
            </a:pPr>
            <a:r>
              <a:rPr lang="en-US" sz="2800" dirty="0"/>
              <a:t>Social skills</a:t>
            </a:r>
          </a:p>
          <a:p>
            <a:pPr marL="285750" indent="-285750">
              <a:lnSpc>
                <a:spcPct val="108000"/>
              </a:lnSpc>
              <a:spcBef>
                <a:spcPts val="1500"/>
              </a:spcBef>
              <a:buFont typeface="Arial" panose="020B0604020202020204" pitchFamily="34" charset="0"/>
              <a:buChar char="•"/>
            </a:pPr>
            <a:r>
              <a:rPr lang="en-US" sz="2800" dirty="0"/>
              <a:t>Empathy</a:t>
            </a:r>
          </a:p>
        </p:txBody>
      </p:sp>
      <p:sp>
        <p:nvSpPr>
          <p:cNvPr id="6" name="TextBox 5">
            <a:extLst>
              <a:ext uri="{FF2B5EF4-FFF2-40B4-BE49-F238E27FC236}">
                <a16:creationId xmlns:a16="http://schemas.microsoft.com/office/drawing/2014/main" id="{91E5E16C-4CB9-4BEF-9AF6-494AE9D2E479}"/>
              </a:ext>
            </a:extLst>
          </p:cNvPr>
          <p:cNvSpPr txBox="1"/>
          <p:nvPr/>
        </p:nvSpPr>
        <p:spPr>
          <a:xfrm>
            <a:off x="11350752" y="0"/>
            <a:ext cx="841248" cy="369332"/>
          </a:xfrm>
          <a:prstGeom prst="rect">
            <a:avLst/>
          </a:prstGeom>
          <a:noFill/>
        </p:spPr>
        <p:txBody>
          <a:bodyPr wrap="square" rtlCol="0">
            <a:spAutoFit/>
          </a:bodyPr>
          <a:lstStyle/>
          <a:p>
            <a:pPr algn="r"/>
            <a:r>
              <a:rPr lang="en-US" dirty="0">
                <a:latin typeface="+mj-lt"/>
              </a:rPr>
              <a:t>9</a:t>
            </a:r>
          </a:p>
        </p:txBody>
      </p:sp>
    </p:spTree>
    <p:custDataLst>
      <p:tags r:id="rId1"/>
    </p:custDataLst>
    <p:extLst>
      <p:ext uri="{BB962C8B-B14F-4D97-AF65-F5344CB8AC3E}">
        <p14:creationId xmlns:p14="http://schemas.microsoft.com/office/powerpoint/2010/main" val="26176795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Old computer monitors">
            <a:extLst>
              <a:ext uri="{FF2B5EF4-FFF2-40B4-BE49-F238E27FC236}">
                <a16:creationId xmlns:a16="http://schemas.microsoft.com/office/drawing/2014/main" id="{CD69FF69-09D2-4C32-B686-61C754B0319D}"/>
              </a:ext>
            </a:extLst>
          </p:cNvPr>
          <p:cNvPicPr>
            <a:picLocks noChangeAspect="1"/>
          </p:cNvPicPr>
          <p:nvPr/>
        </p:nvPicPr>
        <p:blipFill>
          <a:blip r:embed="rId4"/>
          <a:stretch>
            <a:fillRect/>
          </a:stretch>
        </p:blipFill>
        <p:spPr>
          <a:xfrm>
            <a:off x="1803128" y="0"/>
            <a:ext cx="10388872" cy="6858000"/>
          </a:xfrm>
          <a:prstGeom prst="rect">
            <a:avLst/>
          </a:prstGeom>
        </p:spPr>
      </p:pic>
      <p:pic>
        <p:nvPicPr>
          <p:cNvPr id="14" name="Picture 13" descr="Old computer monitors">
            <a:extLst>
              <a:ext uri="{FF2B5EF4-FFF2-40B4-BE49-F238E27FC236}">
                <a16:creationId xmlns:a16="http://schemas.microsoft.com/office/drawing/2014/main" id="{AD11033E-571C-4533-92B6-9870B4495CEB}"/>
              </a:ext>
            </a:extLst>
          </p:cNvPr>
          <p:cNvPicPr>
            <a:picLocks noChangeAspect="1"/>
          </p:cNvPicPr>
          <p:nvPr/>
        </p:nvPicPr>
        <p:blipFill rotWithShape="1">
          <a:blip r:embed="rId4"/>
          <a:srcRect l="6409" r="85728"/>
          <a:stretch/>
        </p:blipFill>
        <p:spPr>
          <a:xfrm>
            <a:off x="0" y="0"/>
            <a:ext cx="3206496" cy="6858000"/>
          </a:xfrm>
          <a:prstGeom prst="rect">
            <a:avLst/>
          </a:prstGeom>
        </p:spPr>
      </p:pic>
      <p:sp>
        <p:nvSpPr>
          <p:cNvPr id="2" name="Title 1">
            <a:extLst>
              <a:ext uri="{FF2B5EF4-FFF2-40B4-BE49-F238E27FC236}">
                <a16:creationId xmlns:a16="http://schemas.microsoft.com/office/drawing/2014/main" id="{8F677072-F11C-41AC-9904-8DBF99C1C21A}"/>
              </a:ext>
            </a:extLst>
          </p:cNvPr>
          <p:cNvSpPr>
            <a:spLocks noGrp="1"/>
          </p:cNvSpPr>
          <p:nvPr>
            <p:ph type="title"/>
          </p:nvPr>
        </p:nvSpPr>
        <p:spPr>
          <a:xfrm>
            <a:off x="409575" y="368527"/>
            <a:ext cx="7466457" cy="589417"/>
          </a:xfrm>
          <a:solidFill>
            <a:schemeClr val="bg1">
              <a:lumMod val="95000"/>
              <a:alpha val="80000"/>
            </a:schemeClr>
          </a:solidFill>
        </p:spPr>
        <p:txBody>
          <a:bodyPr/>
          <a:lstStyle/>
          <a:p>
            <a:r>
              <a:rPr lang="en-US" dirty="0"/>
              <a:t>Onboarding New DCX Agents</a:t>
            </a:r>
          </a:p>
        </p:txBody>
      </p:sp>
      <p:sp>
        <p:nvSpPr>
          <p:cNvPr id="3" name="Slide Number Placeholder 2">
            <a:extLst>
              <a:ext uri="{FF2B5EF4-FFF2-40B4-BE49-F238E27FC236}">
                <a16:creationId xmlns:a16="http://schemas.microsoft.com/office/drawing/2014/main" id="{1F712000-530B-4405-A110-1C0D7232E25E}"/>
              </a:ext>
            </a:extLst>
          </p:cNvPr>
          <p:cNvSpPr>
            <a:spLocks noGrp="1"/>
          </p:cNvSpPr>
          <p:nvPr>
            <p:ph type="sldNum" sz="quarter" idx="12"/>
          </p:nvPr>
        </p:nvSpPr>
        <p:spPr/>
        <p:txBody>
          <a:bodyPr/>
          <a:lstStyle/>
          <a:p>
            <a:fld id="{2D485021-2333-A34F-8398-6914E78E4816}" type="slidenum">
              <a:rPr lang="en-US" smtClean="0"/>
              <a:pPr/>
              <a:t>32</a:t>
            </a:fld>
            <a:endParaRPr lang="en-US" dirty="0"/>
          </a:p>
        </p:txBody>
      </p:sp>
      <p:sp>
        <p:nvSpPr>
          <p:cNvPr id="15" name="Rectangle 14">
            <a:extLst>
              <a:ext uri="{FF2B5EF4-FFF2-40B4-BE49-F238E27FC236}">
                <a16:creationId xmlns:a16="http://schemas.microsoft.com/office/drawing/2014/main" id="{FBA2E8ED-2B3A-4CBC-BDC4-31A01740DAB6}"/>
              </a:ext>
            </a:extLst>
          </p:cNvPr>
          <p:cNvSpPr/>
          <p:nvPr/>
        </p:nvSpPr>
        <p:spPr>
          <a:xfrm>
            <a:off x="0" y="1243584"/>
            <a:ext cx="6096000" cy="5035295"/>
          </a:xfrm>
          <a:prstGeom prst="rect">
            <a:avLst/>
          </a:prstGeom>
          <a:solidFill>
            <a:srgbClr val="F2F2F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573088" indent="-285750">
              <a:lnSpc>
                <a:spcPct val="108000"/>
              </a:lnSpc>
              <a:spcBef>
                <a:spcPts val="1200"/>
              </a:spcBef>
              <a:buFont typeface="Arial" panose="020B0604020202020204" pitchFamily="34" charset="0"/>
              <a:buChar char="•"/>
            </a:pPr>
            <a:endParaRPr lang="en-US" sz="800" dirty="0">
              <a:solidFill>
                <a:schemeClr val="accent4"/>
              </a:solidFill>
            </a:endParaRPr>
          </a:p>
          <a:p>
            <a:pPr marL="573088" indent="-285750">
              <a:lnSpc>
                <a:spcPct val="108000"/>
              </a:lnSpc>
              <a:spcBef>
                <a:spcPts val="1200"/>
              </a:spcBef>
              <a:buFont typeface="Arial" panose="020B0604020202020204" pitchFamily="34" charset="0"/>
              <a:buChar char="•"/>
            </a:pPr>
            <a:r>
              <a:rPr lang="en-US" sz="2800" dirty="0">
                <a:solidFill>
                  <a:schemeClr val="accent4"/>
                </a:solidFill>
              </a:rPr>
              <a:t>Know what you want to accomplish</a:t>
            </a:r>
          </a:p>
          <a:p>
            <a:pPr marL="573088" indent="-285750">
              <a:lnSpc>
                <a:spcPct val="108000"/>
              </a:lnSpc>
              <a:spcBef>
                <a:spcPts val="1200"/>
              </a:spcBef>
              <a:buFont typeface="Arial" panose="020B0604020202020204" pitchFamily="34" charset="0"/>
              <a:buChar char="•"/>
            </a:pPr>
            <a:r>
              <a:rPr lang="en-US" sz="2800" dirty="0">
                <a:solidFill>
                  <a:schemeClr val="accent4"/>
                </a:solidFill>
              </a:rPr>
              <a:t>Teach them to work across channels</a:t>
            </a:r>
          </a:p>
          <a:p>
            <a:pPr marL="573088" indent="-285750">
              <a:lnSpc>
                <a:spcPct val="108000"/>
              </a:lnSpc>
              <a:spcBef>
                <a:spcPts val="1200"/>
              </a:spcBef>
              <a:buFont typeface="Arial" panose="020B0604020202020204" pitchFamily="34" charset="0"/>
              <a:buChar char="•"/>
            </a:pPr>
            <a:r>
              <a:rPr lang="en-US" sz="2800" dirty="0">
                <a:solidFill>
                  <a:schemeClr val="accent4"/>
                </a:solidFill>
              </a:rPr>
              <a:t>Teach digital media etiquette</a:t>
            </a:r>
          </a:p>
          <a:p>
            <a:pPr marL="573088" indent="-285750">
              <a:lnSpc>
                <a:spcPct val="108000"/>
              </a:lnSpc>
              <a:spcBef>
                <a:spcPts val="1200"/>
              </a:spcBef>
              <a:buFont typeface="Arial" panose="020B0604020202020204" pitchFamily="34" charset="0"/>
              <a:buChar char="•"/>
            </a:pPr>
            <a:r>
              <a:rPr lang="en-US" sz="2800" dirty="0">
                <a:solidFill>
                  <a:schemeClr val="accent4"/>
                </a:solidFill>
              </a:rPr>
              <a:t>Provide knowledge and resources</a:t>
            </a:r>
          </a:p>
          <a:p>
            <a:pPr marL="573088" indent="-285750">
              <a:lnSpc>
                <a:spcPct val="108000"/>
              </a:lnSpc>
              <a:spcBef>
                <a:spcPts val="1200"/>
              </a:spcBef>
              <a:buFont typeface="Arial" panose="020B0604020202020204" pitchFamily="34" charset="0"/>
              <a:buChar char="•"/>
            </a:pPr>
            <a:r>
              <a:rPr lang="en-US" sz="2800" dirty="0">
                <a:solidFill>
                  <a:schemeClr val="accent4"/>
                </a:solidFill>
              </a:rPr>
              <a:t>Create a feedback mechanism</a:t>
            </a:r>
          </a:p>
          <a:p>
            <a:pPr marL="573088" indent="-285750">
              <a:buFont typeface="Arial" panose="020B0604020202020204" pitchFamily="34" charset="0"/>
              <a:buChar char="•"/>
            </a:pPr>
            <a:endParaRPr lang="en-US" sz="2000" dirty="0">
              <a:solidFill>
                <a:schemeClr val="accent4"/>
              </a:solidFill>
            </a:endParaRPr>
          </a:p>
        </p:txBody>
      </p:sp>
      <p:sp>
        <p:nvSpPr>
          <p:cNvPr id="16" name="TextBox 15">
            <a:extLst>
              <a:ext uri="{FF2B5EF4-FFF2-40B4-BE49-F238E27FC236}">
                <a16:creationId xmlns:a16="http://schemas.microsoft.com/office/drawing/2014/main" id="{2D2779C0-1DD4-4E7C-BC12-953C7B17698E}"/>
              </a:ext>
            </a:extLst>
          </p:cNvPr>
          <p:cNvSpPr txBox="1"/>
          <p:nvPr/>
        </p:nvSpPr>
        <p:spPr>
          <a:xfrm>
            <a:off x="11350752" y="0"/>
            <a:ext cx="841248" cy="369332"/>
          </a:xfrm>
          <a:prstGeom prst="rect">
            <a:avLst/>
          </a:prstGeom>
          <a:noFill/>
        </p:spPr>
        <p:txBody>
          <a:bodyPr wrap="square" rtlCol="0">
            <a:spAutoFit/>
          </a:bodyPr>
          <a:lstStyle/>
          <a:p>
            <a:pPr algn="r"/>
            <a:r>
              <a:rPr lang="en-US" dirty="0">
                <a:latin typeface="+mj-lt"/>
              </a:rPr>
              <a:t>9</a:t>
            </a:r>
          </a:p>
        </p:txBody>
      </p:sp>
    </p:spTree>
    <p:custDataLst>
      <p:tags r:id="rId1"/>
    </p:custDataLst>
    <p:extLst>
      <p:ext uri="{BB962C8B-B14F-4D97-AF65-F5344CB8AC3E}">
        <p14:creationId xmlns:p14="http://schemas.microsoft.com/office/powerpoint/2010/main" val="6881278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BCD46D0-8B19-4653-A3C4-42233AEC3C7F}"/>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000">
                <a:ea typeface="+mj-ea"/>
                <a:cs typeface="+mj-cs"/>
              </a:rPr>
              <a:t>Nudge Your Neighbor</a:t>
            </a:r>
          </a:p>
        </p:txBody>
      </p:sp>
      <p:sp>
        <p:nvSpPr>
          <p:cNvPr id="6" name="Text Placeholder 5">
            <a:extLst>
              <a:ext uri="{FF2B5EF4-FFF2-40B4-BE49-F238E27FC236}">
                <a16:creationId xmlns:a16="http://schemas.microsoft.com/office/drawing/2014/main" id="{6569496C-A15A-4CB3-89A7-25E96CFBCE93}"/>
              </a:ext>
            </a:extLst>
          </p:cNvPr>
          <p:cNvSpPr>
            <a:spLocks noGrp="1"/>
          </p:cNvSpPr>
          <p:nvPr>
            <p:ph type="body" sz="half" idx="2"/>
          </p:nvPr>
        </p:nvSpPr>
        <p:spPr>
          <a:xfrm>
            <a:off x="640080" y="2872899"/>
            <a:ext cx="4243589" cy="3320668"/>
          </a:xfrm>
        </p:spPr>
        <p:txBody>
          <a:bodyPr vert="horz" lIns="91440" tIns="45720" rIns="91440" bIns="45720" rtlCol="0">
            <a:normAutofit/>
          </a:bodyPr>
          <a:lstStyle/>
          <a:p>
            <a:pPr>
              <a:lnSpc>
                <a:spcPct val="90000"/>
              </a:lnSpc>
            </a:pPr>
            <a:r>
              <a:rPr lang="en-US" sz="2200" dirty="0">
                <a:ea typeface="+mn-ea"/>
                <a:cs typeface="+mn-cs"/>
              </a:rPr>
              <a:t>Take 30 seconds to tell someone near you one thing you most want to remember about onboarding and training new digital customer service agents. </a:t>
            </a:r>
          </a:p>
          <a:p>
            <a:pPr indent="-228600">
              <a:lnSpc>
                <a:spcPct val="90000"/>
              </a:lnSpc>
              <a:buFont typeface="Arial" panose="020B0604020202020204" pitchFamily="34" charset="0"/>
              <a:buChar char="•"/>
            </a:pPr>
            <a:endParaRPr lang="en-US" sz="2200" dirty="0">
              <a:ea typeface="+mn-ea"/>
              <a:cs typeface="+mn-cs"/>
            </a:endParaRPr>
          </a:p>
        </p:txBody>
      </p:sp>
      <p:pic>
        <p:nvPicPr>
          <p:cNvPr id="9" name="Picture Placeholder 8" descr="Women talking to each other">
            <a:extLst>
              <a:ext uri="{FF2B5EF4-FFF2-40B4-BE49-F238E27FC236}">
                <a16:creationId xmlns:a16="http://schemas.microsoft.com/office/drawing/2014/main" id="{9C6F1878-6B4A-4EC4-8187-7EDE21D3CFE4}"/>
              </a:ext>
            </a:extLst>
          </p:cNvPr>
          <p:cNvPicPr>
            <a:picLocks noGrp="1" noChangeAspect="1"/>
          </p:cNvPicPr>
          <p:nvPr>
            <p:ph type="pic" sz="quarter" idx="13"/>
          </p:nvPr>
        </p:nvPicPr>
        <p:blipFill rotWithShape="1">
          <a:blip r:embed="rId4"/>
          <a:srcRect l="16524" r="16523"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4" name="Slide Number Placeholder 3">
            <a:extLst>
              <a:ext uri="{FF2B5EF4-FFF2-40B4-BE49-F238E27FC236}">
                <a16:creationId xmlns:a16="http://schemas.microsoft.com/office/drawing/2014/main" id="{06109444-046D-4113-995D-C3800BA1A89B}"/>
              </a:ext>
            </a:extLst>
          </p:cNvPr>
          <p:cNvSpPr>
            <a:spLocks noGrp="1"/>
          </p:cNvSpPr>
          <p:nvPr>
            <p:ph type="sldNum" sz="quarter" idx="12"/>
          </p:nvPr>
        </p:nvSpPr>
        <p:spPr>
          <a:xfrm>
            <a:off x="10439400" y="6356350"/>
            <a:ext cx="914400" cy="365125"/>
          </a:xfrm>
        </p:spPr>
        <p:txBody>
          <a:bodyPr vert="horz" lIns="91440" tIns="45720" rIns="91440" bIns="45720" rtlCol="0" anchor="ctr">
            <a:normAutofit/>
          </a:bodyPr>
          <a:lstStyle/>
          <a:p>
            <a:pPr>
              <a:spcAft>
                <a:spcPts val="600"/>
              </a:spcAft>
              <a:defRPr/>
            </a:pPr>
            <a:fld id="{2D485021-2333-A34F-8398-6914E78E4816}" type="slidenum">
              <a:rPr lang="en-US" sz="1200">
                <a:solidFill>
                  <a:srgbClr val="FFFFFF"/>
                </a:solidFill>
                <a:latin typeface="Calibri" panose="020F0502020204030204"/>
              </a:rPr>
              <a:pPr>
                <a:spcAft>
                  <a:spcPts val="600"/>
                </a:spcAft>
                <a:defRPr/>
              </a:pPr>
              <a:t>33</a:t>
            </a:fld>
            <a:endParaRPr lang="en-US" sz="1200">
              <a:solidFill>
                <a:srgbClr val="FFFFFF"/>
              </a:solidFill>
              <a:latin typeface="Calibri" panose="020F0502020204030204"/>
            </a:endParaRPr>
          </a:p>
        </p:txBody>
      </p:sp>
    </p:spTree>
    <p:custDataLst>
      <p:tags r:id="rId1"/>
    </p:custDataLst>
    <p:extLst>
      <p:ext uri="{BB962C8B-B14F-4D97-AF65-F5344CB8AC3E}">
        <p14:creationId xmlns:p14="http://schemas.microsoft.com/office/powerpoint/2010/main" val="36313685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F98D7AD-22A5-4FC0-A514-A9C4E4D1F887}"/>
              </a:ext>
            </a:extLst>
          </p:cNvPr>
          <p:cNvSpPr>
            <a:spLocks noGrp="1"/>
          </p:cNvSpPr>
          <p:nvPr>
            <p:ph type="title"/>
          </p:nvPr>
        </p:nvSpPr>
        <p:spPr/>
        <p:txBody>
          <a:bodyPr/>
          <a:lstStyle/>
          <a:p>
            <a:r>
              <a:rPr lang="en-US" dirty="0"/>
              <a:t>Close</a:t>
            </a:r>
          </a:p>
        </p:txBody>
      </p:sp>
      <p:sp>
        <p:nvSpPr>
          <p:cNvPr id="4" name="Slide Number Placeholder 3">
            <a:extLst>
              <a:ext uri="{FF2B5EF4-FFF2-40B4-BE49-F238E27FC236}">
                <a16:creationId xmlns:a16="http://schemas.microsoft.com/office/drawing/2014/main" id="{DEDC8B9B-2475-4418-902C-7248D61A78CA}"/>
              </a:ext>
            </a:extLst>
          </p:cNvPr>
          <p:cNvSpPr>
            <a:spLocks noGrp="1"/>
          </p:cNvSpPr>
          <p:nvPr>
            <p:ph type="sldNum" sz="quarter" idx="4294967295"/>
          </p:nvPr>
        </p:nvSpPr>
        <p:spPr>
          <a:xfrm>
            <a:off x="11706225" y="6551613"/>
            <a:ext cx="485775" cy="192087"/>
          </a:xfrm>
        </p:spPr>
        <p:txBody>
          <a:bodyPr/>
          <a:lstStyle/>
          <a:p>
            <a:fld id="{2D485021-2333-A34F-8398-6914E78E4816}" type="slidenum">
              <a:rPr lang="en-US" smtClean="0"/>
              <a:pPr/>
              <a:t>34</a:t>
            </a:fld>
            <a:endParaRPr lang="en-US" dirty="0"/>
          </a:p>
        </p:txBody>
      </p:sp>
    </p:spTree>
    <p:custDataLst>
      <p:tags r:id="rId1"/>
    </p:custDataLst>
    <p:extLst>
      <p:ext uri="{BB962C8B-B14F-4D97-AF65-F5344CB8AC3E}">
        <p14:creationId xmlns:p14="http://schemas.microsoft.com/office/powerpoint/2010/main" val="26805681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99F079-BBA1-4331-9489-92C12F159E08}"/>
              </a:ext>
            </a:extLst>
          </p:cNvPr>
          <p:cNvSpPr>
            <a:spLocks noGrp="1"/>
          </p:cNvSpPr>
          <p:nvPr>
            <p:ph type="title"/>
          </p:nvPr>
        </p:nvSpPr>
        <p:spPr/>
        <p:txBody>
          <a:bodyPr/>
          <a:lstStyle/>
          <a:p>
            <a:r>
              <a:rPr lang="en-US" dirty="0"/>
              <a:t>What is Digital Customer Experience?</a:t>
            </a:r>
          </a:p>
        </p:txBody>
      </p:sp>
      <p:sp>
        <p:nvSpPr>
          <p:cNvPr id="4" name="Slide Number Placeholder 3">
            <a:extLst>
              <a:ext uri="{FF2B5EF4-FFF2-40B4-BE49-F238E27FC236}">
                <a16:creationId xmlns:a16="http://schemas.microsoft.com/office/drawing/2014/main" id="{C6F40996-C6A9-46A3-86B9-F92E695C6DE5}"/>
              </a:ext>
            </a:extLst>
          </p:cNvPr>
          <p:cNvSpPr>
            <a:spLocks noGrp="1"/>
          </p:cNvSpPr>
          <p:nvPr>
            <p:ph type="sldNum" sz="quarter" idx="12"/>
          </p:nvPr>
        </p:nvSpPr>
        <p:spPr/>
        <p:txBody>
          <a:bodyPr/>
          <a:lstStyle/>
          <a:p>
            <a:fld id="{2D485021-2333-A34F-8398-6914E78E4816}" type="slidenum">
              <a:rPr lang="en-US" smtClean="0"/>
              <a:pPr/>
              <a:t>35</a:t>
            </a:fld>
            <a:endParaRPr lang="en-US" dirty="0"/>
          </a:p>
        </p:txBody>
      </p:sp>
      <p:pic>
        <p:nvPicPr>
          <p:cNvPr id="6" name="Picture 5">
            <a:extLst>
              <a:ext uri="{FF2B5EF4-FFF2-40B4-BE49-F238E27FC236}">
                <a16:creationId xmlns:a16="http://schemas.microsoft.com/office/drawing/2014/main" id="{F562F81D-739D-423B-AC12-49B38DB314B1}"/>
              </a:ext>
            </a:extLst>
          </p:cNvPr>
          <p:cNvPicPr>
            <a:picLocks noChangeAspect="1"/>
          </p:cNvPicPr>
          <p:nvPr/>
        </p:nvPicPr>
        <p:blipFill>
          <a:blip r:embed="rId4"/>
          <a:stretch>
            <a:fillRect/>
          </a:stretch>
        </p:blipFill>
        <p:spPr>
          <a:xfrm>
            <a:off x="614494" y="1636922"/>
            <a:ext cx="4282811" cy="2491956"/>
          </a:xfrm>
          <a:prstGeom prst="rect">
            <a:avLst/>
          </a:prstGeom>
          <a:ln>
            <a:solidFill>
              <a:schemeClr val="tx1"/>
            </a:solidFill>
          </a:ln>
        </p:spPr>
      </p:pic>
      <p:pic>
        <p:nvPicPr>
          <p:cNvPr id="8" name="Picture 7">
            <a:extLst>
              <a:ext uri="{FF2B5EF4-FFF2-40B4-BE49-F238E27FC236}">
                <a16:creationId xmlns:a16="http://schemas.microsoft.com/office/drawing/2014/main" id="{D031AE2A-47DD-4CDB-A17E-8EB480765A73}"/>
              </a:ext>
            </a:extLst>
          </p:cNvPr>
          <p:cNvPicPr>
            <a:picLocks noChangeAspect="1"/>
          </p:cNvPicPr>
          <p:nvPr/>
        </p:nvPicPr>
        <p:blipFill>
          <a:blip r:embed="rId5"/>
          <a:stretch>
            <a:fillRect/>
          </a:stretch>
        </p:blipFill>
        <p:spPr>
          <a:xfrm>
            <a:off x="5287933" y="1098773"/>
            <a:ext cx="5621367" cy="3030105"/>
          </a:xfrm>
          <a:prstGeom prst="rect">
            <a:avLst/>
          </a:prstGeom>
          <a:ln>
            <a:solidFill>
              <a:schemeClr val="tx1"/>
            </a:solidFill>
          </a:ln>
        </p:spPr>
      </p:pic>
      <p:pic>
        <p:nvPicPr>
          <p:cNvPr id="10" name="Picture 9">
            <a:extLst>
              <a:ext uri="{FF2B5EF4-FFF2-40B4-BE49-F238E27FC236}">
                <a16:creationId xmlns:a16="http://schemas.microsoft.com/office/drawing/2014/main" id="{E384FA15-C83B-4B28-9EB7-50C3822CBEEC}"/>
              </a:ext>
            </a:extLst>
          </p:cNvPr>
          <p:cNvPicPr>
            <a:picLocks noChangeAspect="1"/>
          </p:cNvPicPr>
          <p:nvPr/>
        </p:nvPicPr>
        <p:blipFill>
          <a:blip r:embed="rId6"/>
          <a:stretch>
            <a:fillRect/>
          </a:stretch>
        </p:blipFill>
        <p:spPr>
          <a:xfrm>
            <a:off x="2254008" y="4128878"/>
            <a:ext cx="3467584" cy="2276793"/>
          </a:xfrm>
          <a:prstGeom prst="rect">
            <a:avLst/>
          </a:prstGeom>
          <a:ln>
            <a:solidFill>
              <a:schemeClr val="tx1"/>
            </a:solidFill>
          </a:ln>
        </p:spPr>
      </p:pic>
      <p:pic>
        <p:nvPicPr>
          <p:cNvPr id="12" name="Picture 11">
            <a:extLst>
              <a:ext uri="{FF2B5EF4-FFF2-40B4-BE49-F238E27FC236}">
                <a16:creationId xmlns:a16="http://schemas.microsoft.com/office/drawing/2014/main" id="{191AC8AD-35E5-421A-9CE5-2B5C4675F388}"/>
              </a:ext>
            </a:extLst>
          </p:cNvPr>
          <p:cNvPicPr>
            <a:picLocks noChangeAspect="1"/>
          </p:cNvPicPr>
          <p:nvPr/>
        </p:nvPicPr>
        <p:blipFill>
          <a:blip r:embed="rId7"/>
          <a:stretch>
            <a:fillRect/>
          </a:stretch>
        </p:blipFill>
        <p:spPr>
          <a:xfrm>
            <a:off x="5992983" y="4061346"/>
            <a:ext cx="3083446" cy="2428127"/>
          </a:xfrm>
          <a:prstGeom prst="rect">
            <a:avLst/>
          </a:prstGeom>
          <a:ln>
            <a:solidFill>
              <a:schemeClr val="tx1"/>
            </a:solidFill>
          </a:ln>
        </p:spPr>
      </p:pic>
    </p:spTree>
    <p:custDataLst>
      <p:tags r:id="rId1"/>
    </p:custDataLst>
    <p:extLst>
      <p:ext uri="{BB962C8B-B14F-4D97-AF65-F5344CB8AC3E}">
        <p14:creationId xmlns:p14="http://schemas.microsoft.com/office/powerpoint/2010/main" val="42508447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99F079-BBA1-4331-9489-92C12F159E08}"/>
              </a:ext>
            </a:extLst>
          </p:cNvPr>
          <p:cNvSpPr>
            <a:spLocks noGrp="1"/>
          </p:cNvSpPr>
          <p:nvPr>
            <p:ph type="title"/>
          </p:nvPr>
        </p:nvSpPr>
        <p:spPr/>
        <p:txBody>
          <a:bodyPr/>
          <a:lstStyle/>
          <a:p>
            <a:r>
              <a:rPr lang="en-US" dirty="0"/>
              <a:t>Effective Digital Strategies </a:t>
            </a:r>
          </a:p>
        </p:txBody>
      </p:sp>
      <p:sp>
        <p:nvSpPr>
          <p:cNvPr id="4" name="Slide Number Placeholder 3">
            <a:extLst>
              <a:ext uri="{FF2B5EF4-FFF2-40B4-BE49-F238E27FC236}">
                <a16:creationId xmlns:a16="http://schemas.microsoft.com/office/drawing/2014/main" id="{C6F40996-C6A9-46A3-86B9-F92E695C6DE5}"/>
              </a:ext>
            </a:extLst>
          </p:cNvPr>
          <p:cNvSpPr>
            <a:spLocks noGrp="1"/>
          </p:cNvSpPr>
          <p:nvPr>
            <p:ph type="sldNum" sz="quarter" idx="12"/>
          </p:nvPr>
        </p:nvSpPr>
        <p:spPr/>
        <p:txBody>
          <a:bodyPr/>
          <a:lstStyle/>
          <a:p>
            <a:fld id="{2D485021-2333-A34F-8398-6914E78E4816}" type="slidenum">
              <a:rPr lang="en-US" smtClean="0"/>
              <a:pPr/>
              <a:t>36</a:t>
            </a:fld>
            <a:endParaRPr lang="en-US" dirty="0"/>
          </a:p>
        </p:txBody>
      </p:sp>
      <p:pic>
        <p:nvPicPr>
          <p:cNvPr id="5" name="Picture 4">
            <a:extLst>
              <a:ext uri="{FF2B5EF4-FFF2-40B4-BE49-F238E27FC236}">
                <a16:creationId xmlns:a16="http://schemas.microsoft.com/office/drawing/2014/main" id="{7DC627E4-E451-425E-805A-27F32929ADF8}"/>
              </a:ext>
            </a:extLst>
          </p:cNvPr>
          <p:cNvPicPr>
            <a:picLocks noChangeAspect="1"/>
          </p:cNvPicPr>
          <p:nvPr/>
        </p:nvPicPr>
        <p:blipFill>
          <a:blip r:embed="rId4"/>
          <a:stretch>
            <a:fillRect/>
          </a:stretch>
        </p:blipFill>
        <p:spPr>
          <a:xfrm>
            <a:off x="790575" y="1627766"/>
            <a:ext cx="4275190" cy="2606266"/>
          </a:xfrm>
          <a:prstGeom prst="rect">
            <a:avLst/>
          </a:prstGeom>
          <a:ln>
            <a:solidFill>
              <a:schemeClr val="tx1"/>
            </a:solidFill>
          </a:ln>
        </p:spPr>
      </p:pic>
      <p:pic>
        <p:nvPicPr>
          <p:cNvPr id="9" name="Picture 8">
            <a:extLst>
              <a:ext uri="{FF2B5EF4-FFF2-40B4-BE49-F238E27FC236}">
                <a16:creationId xmlns:a16="http://schemas.microsoft.com/office/drawing/2014/main" id="{962FD9CE-712A-4A7D-9FD5-E4009C16E6C4}"/>
              </a:ext>
            </a:extLst>
          </p:cNvPr>
          <p:cNvPicPr>
            <a:picLocks noChangeAspect="1"/>
          </p:cNvPicPr>
          <p:nvPr/>
        </p:nvPicPr>
        <p:blipFill>
          <a:blip r:embed="rId5"/>
          <a:stretch>
            <a:fillRect/>
          </a:stretch>
        </p:blipFill>
        <p:spPr>
          <a:xfrm>
            <a:off x="5232470" y="1224167"/>
            <a:ext cx="4549534" cy="3604572"/>
          </a:xfrm>
          <a:prstGeom prst="rect">
            <a:avLst/>
          </a:prstGeom>
          <a:ln>
            <a:solidFill>
              <a:schemeClr val="tx1"/>
            </a:solidFill>
          </a:ln>
        </p:spPr>
      </p:pic>
      <p:pic>
        <p:nvPicPr>
          <p:cNvPr id="7" name="Picture 6">
            <a:extLst>
              <a:ext uri="{FF2B5EF4-FFF2-40B4-BE49-F238E27FC236}">
                <a16:creationId xmlns:a16="http://schemas.microsoft.com/office/drawing/2014/main" id="{CF1A06E2-2669-43B9-A5F1-F2D3B3B86F1B}"/>
              </a:ext>
            </a:extLst>
          </p:cNvPr>
          <p:cNvPicPr>
            <a:picLocks noChangeAspect="1"/>
          </p:cNvPicPr>
          <p:nvPr/>
        </p:nvPicPr>
        <p:blipFill>
          <a:blip r:embed="rId6"/>
          <a:stretch>
            <a:fillRect/>
          </a:stretch>
        </p:blipFill>
        <p:spPr>
          <a:xfrm>
            <a:off x="952236" y="4512955"/>
            <a:ext cx="6096528" cy="1463167"/>
          </a:xfrm>
          <a:prstGeom prst="rect">
            <a:avLst/>
          </a:prstGeom>
        </p:spPr>
      </p:pic>
    </p:spTree>
    <p:custDataLst>
      <p:tags r:id="rId1"/>
    </p:custDataLst>
    <p:extLst>
      <p:ext uri="{BB962C8B-B14F-4D97-AF65-F5344CB8AC3E}">
        <p14:creationId xmlns:p14="http://schemas.microsoft.com/office/powerpoint/2010/main" val="37039675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99F079-BBA1-4331-9489-92C12F159E08}"/>
              </a:ext>
            </a:extLst>
          </p:cNvPr>
          <p:cNvSpPr>
            <a:spLocks noGrp="1"/>
          </p:cNvSpPr>
          <p:nvPr>
            <p:ph type="title"/>
          </p:nvPr>
        </p:nvSpPr>
        <p:spPr/>
        <p:txBody>
          <a:bodyPr/>
          <a:lstStyle/>
          <a:p>
            <a:r>
              <a:rPr lang="en-US" dirty="0"/>
              <a:t>Training the Digital Agent</a:t>
            </a:r>
          </a:p>
        </p:txBody>
      </p:sp>
      <p:sp>
        <p:nvSpPr>
          <p:cNvPr id="4" name="Slide Number Placeholder 3">
            <a:extLst>
              <a:ext uri="{FF2B5EF4-FFF2-40B4-BE49-F238E27FC236}">
                <a16:creationId xmlns:a16="http://schemas.microsoft.com/office/drawing/2014/main" id="{C6F40996-C6A9-46A3-86B9-F92E695C6DE5}"/>
              </a:ext>
            </a:extLst>
          </p:cNvPr>
          <p:cNvSpPr>
            <a:spLocks noGrp="1"/>
          </p:cNvSpPr>
          <p:nvPr>
            <p:ph type="sldNum" sz="quarter" idx="12"/>
          </p:nvPr>
        </p:nvSpPr>
        <p:spPr/>
        <p:txBody>
          <a:bodyPr/>
          <a:lstStyle/>
          <a:p>
            <a:fld id="{2D485021-2333-A34F-8398-6914E78E4816}" type="slidenum">
              <a:rPr lang="en-US" smtClean="0"/>
              <a:pPr/>
              <a:t>37</a:t>
            </a:fld>
            <a:endParaRPr lang="en-US" dirty="0"/>
          </a:p>
        </p:txBody>
      </p:sp>
      <p:pic>
        <p:nvPicPr>
          <p:cNvPr id="5" name="Picture 4">
            <a:extLst>
              <a:ext uri="{FF2B5EF4-FFF2-40B4-BE49-F238E27FC236}">
                <a16:creationId xmlns:a16="http://schemas.microsoft.com/office/drawing/2014/main" id="{0677C82F-4397-42C3-B305-EF9ED4F23FD2}"/>
              </a:ext>
            </a:extLst>
          </p:cNvPr>
          <p:cNvPicPr>
            <a:picLocks noChangeAspect="1"/>
          </p:cNvPicPr>
          <p:nvPr/>
        </p:nvPicPr>
        <p:blipFill>
          <a:blip r:embed="rId4"/>
          <a:stretch>
            <a:fillRect/>
          </a:stretch>
        </p:blipFill>
        <p:spPr>
          <a:xfrm>
            <a:off x="571020" y="1262221"/>
            <a:ext cx="5524979" cy="3673158"/>
          </a:xfrm>
          <a:prstGeom prst="rect">
            <a:avLst/>
          </a:prstGeom>
          <a:ln>
            <a:solidFill>
              <a:schemeClr val="tx1"/>
            </a:solidFill>
          </a:ln>
        </p:spPr>
      </p:pic>
      <p:pic>
        <p:nvPicPr>
          <p:cNvPr id="7" name="Picture 6">
            <a:extLst>
              <a:ext uri="{FF2B5EF4-FFF2-40B4-BE49-F238E27FC236}">
                <a16:creationId xmlns:a16="http://schemas.microsoft.com/office/drawing/2014/main" id="{83B3FD05-B7A5-4DC6-8461-F6905045B13A}"/>
              </a:ext>
            </a:extLst>
          </p:cNvPr>
          <p:cNvPicPr>
            <a:picLocks noChangeAspect="1"/>
          </p:cNvPicPr>
          <p:nvPr/>
        </p:nvPicPr>
        <p:blipFill>
          <a:blip r:embed="rId5"/>
          <a:stretch>
            <a:fillRect/>
          </a:stretch>
        </p:blipFill>
        <p:spPr>
          <a:xfrm>
            <a:off x="3665292" y="3429000"/>
            <a:ext cx="2915812" cy="2544421"/>
          </a:xfrm>
          <a:prstGeom prst="rect">
            <a:avLst/>
          </a:prstGeom>
          <a:ln>
            <a:solidFill>
              <a:schemeClr val="tx1"/>
            </a:solidFill>
          </a:ln>
        </p:spPr>
      </p:pic>
      <p:pic>
        <p:nvPicPr>
          <p:cNvPr id="9" name="Picture 8">
            <a:extLst>
              <a:ext uri="{FF2B5EF4-FFF2-40B4-BE49-F238E27FC236}">
                <a16:creationId xmlns:a16="http://schemas.microsoft.com/office/drawing/2014/main" id="{77C528AD-9997-4680-A890-AD7BF01C0553}"/>
              </a:ext>
            </a:extLst>
          </p:cNvPr>
          <p:cNvPicPr>
            <a:picLocks noChangeAspect="1"/>
          </p:cNvPicPr>
          <p:nvPr/>
        </p:nvPicPr>
        <p:blipFill>
          <a:blip r:embed="rId6"/>
          <a:stretch>
            <a:fillRect/>
          </a:stretch>
        </p:blipFill>
        <p:spPr>
          <a:xfrm>
            <a:off x="6581104" y="1262221"/>
            <a:ext cx="4557155" cy="3558848"/>
          </a:xfrm>
          <a:prstGeom prst="rect">
            <a:avLst/>
          </a:prstGeom>
          <a:ln>
            <a:solidFill>
              <a:schemeClr val="tx1"/>
            </a:solidFill>
          </a:ln>
        </p:spPr>
      </p:pic>
    </p:spTree>
    <p:custDataLst>
      <p:tags r:id="rId1"/>
    </p:custDataLst>
    <p:extLst>
      <p:ext uri="{BB962C8B-B14F-4D97-AF65-F5344CB8AC3E}">
        <p14:creationId xmlns:p14="http://schemas.microsoft.com/office/powerpoint/2010/main" val="29887843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FD66E55-FE5E-449D-A94C-D2EA25F58570}"/>
              </a:ext>
            </a:extLst>
          </p:cNvPr>
          <p:cNvSpPr>
            <a:spLocks noGrp="1"/>
          </p:cNvSpPr>
          <p:nvPr>
            <p:ph type="title"/>
          </p:nvPr>
        </p:nvSpPr>
        <p:spPr>
          <a:xfrm>
            <a:off x="640080" y="325369"/>
            <a:ext cx="4368602" cy="1956841"/>
          </a:xfrm>
        </p:spPr>
        <p:txBody>
          <a:bodyPr vert="horz" lIns="91440" tIns="45720" rIns="91440" bIns="45720" rtlCol="0" anchor="b">
            <a:normAutofit fontScale="90000"/>
          </a:bodyPr>
          <a:lstStyle/>
          <a:p>
            <a:r>
              <a:rPr lang="en-US" sz="5400" dirty="0">
                <a:ea typeface="+mj-ea"/>
                <a:cs typeface="+mj-cs"/>
              </a:rPr>
              <a:t>3 – 2 – 1 Action Plan</a:t>
            </a:r>
          </a:p>
        </p:txBody>
      </p:sp>
      <p:sp>
        <p:nvSpPr>
          <p:cNvPr id="6" name="Content Placeholder 5">
            <a:extLst>
              <a:ext uri="{FF2B5EF4-FFF2-40B4-BE49-F238E27FC236}">
                <a16:creationId xmlns:a16="http://schemas.microsoft.com/office/drawing/2014/main" id="{AFC382BC-CCB0-433D-9F64-5DD08B333D6F}"/>
              </a:ext>
            </a:extLst>
          </p:cNvPr>
          <p:cNvSpPr>
            <a:spLocks noGrp="1"/>
          </p:cNvSpPr>
          <p:nvPr>
            <p:ph idx="1"/>
          </p:nvPr>
        </p:nvSpPr>
        <p:spPr>
          <a:xfrm>
            <a:off x="640080" y="2872899"/>
            <a:ext cx="4243589" cy="3320668"/>
          </a:xfrm>
        </p:spPr>
        <p:txBody>
          <a:bodyPr vert="horz" lIns="91440" tIns="45720" rIns="91440" bIns="45720" rtlCol="0">
            <a:normAutofit lnSpcReduction="10000"/>
          </a:bodyPr>
          <a:lstStyle/>
          <a:p>
            <a:pPr marL="395288" indent="-395288">
              <a:lnSpc>
                <a:spcPct val="90000"/>
              </a:lnSpc>
              <a:buNone/>
            </a:pPr>
            <a:r>
              <a:rPr lang="en-US" sz="2800" dirty="0">
                <a:solidFill>
                  <a:schemeClr val="accent2"/>
                </a:solidFill>
                <a:ea typeface="+mn-ea"/>
                <a:cs typeface="+mn-cs"/>
                <a:sym typeface="Wingdings" panose="05000000000000000000" pitchFamily="2" charset="2"/>
              </a:rPr>
              <a:t></a:t>
            </a:r>
            <a:r>
              <a:rPr lang="en-US" sz="2200" dirty="0">
                <a:ea typeface="+mn-ea"/>
                <a:cs typeface="+mn-cs"/>
                <a:sym typeface="Wingdings" panose="05000000000000000000" pitchFamily="2" charset="2"/>
              </a:rPr>
              <a:t> What are three things that you learned or were reminded about for creating digital customer experiences?</a:t>
            </a:r>
          </a:p>
          <a:p>
            <a:pPr marL="395288" indent="-395288">
              <a:lnSpc>
                <a:spcPct val="90000"/>
              </a:lnSpc>
              <a:buNone/>
            </a:pPr>
            <a:r>
              <a:rPr lang="en-US" sz="2800" dirty="0">
                <a:solidFill>
                  <a:schemeClr val="accent2"/>
                </a:solidFill>
                <a:ea typeface="+mn-ea"/>
                <a:cs typeface="+mn-cs"/>
                <a:sym typeface="Wingdings" panose="05000000000000000000" pitchFamily="2" charset="2"/>
              </a:rPr>
              <a:t></a:t>
            </a:r>
            <a:r>
              <a:rPr lang="en-US" sz="2200" dirty="0">
                <a:ea typeface="+mn-ea"/>
                <a:cs typeface="+mn-cs"/>
                <a:sym typeface="Wingdings" panose="05000000000000000000" pitchFamily="2" charset="2"/>
              </a:rPr>
              <a:t> What are two things you want to do to create better DCX?</a:t>
            </a:r>
          </a:p>
          <a:p>
            <a:pPr marL="395288" indent="-395288">
              <a:lnSpc>
                <a:spcPct val="90000"/>
              </a:lnSpc>
              <a:buNone/>
            </a:pPr>
            <a:r>
              <a:rPr lang="en-US" sz="2800" dirty="0">
                <a:solidFill>
                  <a:schemeClr val="accent2"/>
                </a:solidFill>
                <a:ea typeface="+mn-ea"/>
                <a:cs typeface="+mn-cs"/>
                <a:sym typeface="Wingdings" panose="05000000000000000000" pitchFamily="2" charset="2"/>
              </a:rPr>
              <a:t></a:t>
            </a:r>
            <a:r>
              <a:rPr lang="en-US" sz="2200" dirty="0">
                <a:ea typeface="+mn-ea"/>
                <a:cs typeface="+mn-cs"/>
                <a:sym typeface="Wingdings" panose="05000000000000000000" pitchFamily="2" charset="2"/>
              </a:rPr>
              <a:t> What is one thing you are going to do right away?</a:t>
            </a:r>
            <a:endParaRPr lang="en-US" sz="2200" dirty="0">
              <a:ea typeface="+mn-ea"/>
              <a:cs typeface="+mn-cs"/>
            </a:endParaRPr>
          </a:p>
        </p:txBody>
      </p:sp>
      <p:pic>
        <p:nvPicPr>
          <p:cNvPr id="8" name="Picture 7" descr="Scene board in red background">
            <a:extLst>
              <a:ext uri="{FF2B5EF4-FFF2-40B4-BE49-F238E27FC236}">
                <a16:creationId xmlns:a16="http://schemas.microsoft.com/office/drawing/2014/main" id="{BB6F58A1-56F2-490D-B8A7-FA96BE497F26}"/>
              </a:ext>
            </a:extLst>
          </p:cNvPr>
          <p:cNvPicPr>
            <a:picLocks noChangeAspect="1"/>
          </p:cNvPicPr>
          <p:nvPr/>
        </p:nvPicPr>
        <p:blipFill>
          <a:blip r:embed="rId4">
            <a:duotone>
              <a:prstClr val="black"/>
              <a:schemeClr val="accent2">
                <a:tint val="45000"/>
                <a:satMod val="400000"/>
              </a:schemeClr>
            </a:duotone>
          </a:blip>
          <a:srcRect l="16563" r="16563"/>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4" name="Slide Number Placeholder 3">
            <a:extLst>
              <a:ext uri="{FF2B5EF4-FFF2-40B4-BE49-F238E27FC236}">
                <a16:creationId xmlns:a16="http://schemas.microsoft.com/office/drawing/2014/main" id="{1BC350F7-D59C-4EB9-A2EA-F0F9E2CC1349}"/>
              </a:ext>
            </a:extLst>
          </p:cNvPr>
          <p:cNvSpPr>
            <a:spLocks noGrp="1"/>
          </p:cNvSpPr>
          <p:nvPr>
            <p:ph type="sldNum" sz="quarter" idx="12"/>
          </p:nvPr>
        </p:nvSpPr>
        <p:spPr>
          <a:xfrm>
            <a:off x="10439400" y="6356350"/>
            <a:ext cx="914400" cy="365125"/>
          </a:xfrm>
        </p:spPr>
        <p:txBody>
          <a:bodyPr vert="horz" lIns="91440" tIns="45720" rIns="91440" bIns="45720" rtlCol="0" anchor="ctr">
            <a:normAutofit/>
          </a:bodyPr>
          <a:lstStyle/>
          <a:p>
            <a:pPr>
              <a:spcAft>
                <a:spcPts val="600"/>
              </a:spcAft>
              <a:defRPr/>
            </a:pPr>
            <a:fld id="{2D485021-2333-A34F-8398-6914E78E4816}" type="slidenum">
              <a:rPr lang="en-US" sz="1200">
                <a:solidFill>
                  <a:srgbClr val="FFFFFF"/>
                </a:solidFill>
                <a:latin typeface="Calibri" panose="020F0502020204030204"/>
              </a:rPr>
              <a:pPr>
                <a:spcAft>
                  <a:spcPts val="600"/>
                </a:spcAft>
                <a:defRPr/>
              </a:pPr>
              <a:t>38</a:t>
            </a:fld>
            <a:endParaRPr lang="en-US" sz="1200">
              <a:solidFill>
                <a:srgbClr val="FFFFFF"/>
              </a:solidFill>
              <a:latin typeface="Calibri" panose="020F0502020204030204"/>
            </a:endParaRPr>
          </a:p>
        </p:txBody>
      </p:sp>
      <p:sp>
        <p:nvSpPr>
          <p:cNvPr id="9" name="TextBox 8">
            <a:extLst>
              <a:ext uri="{FF2B5EF4-FFF2-40B4-BE49-F238E27FC236}">
                <a16:creationId xmlns:a16="http://schemas.microsoft.com/office/drawing/2014/main" id="{A563D0EB-27D1-4DE0-BFDE-A134E482E265}"/>
              </a:ext>
            </a:extLst>
          </p:cNvPr>
          <p:cNvSpPr txBox="1"/>
          <p:nvPr/>
        </p:nvSpPr>
        <p:spPr>
          <a:xfrm>
            <a:off x="11350752" y="0"/>
            <a:ext cx="841248" cy="369332"/>
          </a:xfrm>
          <a:prstGeom prst="rect">
            <a:avLst/>
          </a:prstGeom>
          <a:noFill/>
        </p:spPr>
        <p:txBody>
          <a:bodyPr wrap="square" rtlCol="0">
            <a:spAutoFit/>
          </a:bodyPr>
          <a:lstStyle/>
          <a:p>
            <a:pPr algn="r"/>
            <a:r>
              <a:rPr lang="en-US" dirty="0">
                <a:solidFill>
                  <a:schemeClr val="bg2"/>
                </a:solidFill>
                <a:latin typeface="+mj-lt"/>
              </a:rPr>
              <a:t>10</a:t>
            </a:r>
          </a:p>
        </p:txBody>
      </p:sp>
    </p:spTree>
    <p:custDataLst>
      <p:tags r:id="rId1"/>
    </p:custDataLst>
    <p:extLst>
      <p:ext uri="{BB962C8B-B14F-4D97-AF65-F5344CB8AC3E}">
        <p14:creationId xmlns:p14="http://schemas.microsoft.com/office/powerpoint/2010/main" val="8160780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C344351-C75D-440C-82E4-47D527BE7E2E}"/>
              </a:ext>
            </a:extLst>
          </p:cNvPr>
          <p:cNvSpPr>
            <a:spLocks noGrp="1"/>
          </p:cNvSpPr>
          <p:nvPr>
            <p:ph type="ctrTitle"/>
          </p:nvPr>
        </p:nvSpPr>
        <p:spPr/>
        <p:txBody>
          <a:bodyPr/>
          <a:lstStyle/>
          <a:p>
            <a:r>
              <a:rPr lang="en-US" dirty="0"/>
              <a:t>Creating Digital </a:t>
            </a:r>
            <a:r>
              <a:rPr lang="en-US"/>
              <a:t>Customer Experiences</a:t>
            </a:r>
            <a:br>
              <a:rPr lang="en-US" dirty="0"/>
            </a:br>
            <a:r>
              <a:rPr lang="en-US" sz="2400" dirty="0">
                <a:latin typeface="+mn-lt"/>
              </a:rPr>
              <a:t>A training workshop</a:t>
            </a:r>
            <a:endParaRPr lang="en-US" dirty="0">
              <a:latin typeface="+mn-lt"/>
            </a:endParaRPr>
          </a:p>
        </p:txBody>
      </p:sp>
      <p:sp>
        <p:nvSpPr>
          <p:cNvPr id="5" name="Content Placeholder 4">
            <a:extLst>
              <a:ext uri="{FF2B5EF4-FFF2-40B4-BE49-F238E27FC236}">
                <a16:creationId xmlns:a16="http://schemas.microsoft.com/office/drawing/2014/main" id="{1C021BF2-3AA8-4DDA-B1BF-7297E53A5A06}"/>
              </a:ext>
            </a:extLst>
          </p:cNvPr>
          <p:cNvSpPr>
            <a:spLocks noGrp="1"/>
          </p:cNvSpPr>
          <p:nvPr>
            <p:ph type="subTitle" idx="1"/>
          </p:nvPr>
        </p:nvSpPr>
        <p:spPr/>
        <p:txBody>
          <a:bodyPr/>
          <a:lstStyle/>
          <a:p>
            <a:pPr marL="0" indent="0">
              <a:buNone/>
            </a:pPr>
            <a:r>
              <a:rPr lang="en-US" sz="1800" dirty="0"/>
              <a:t>© 2021 NICE. All rights reserved.</a:t>
            </a:r>
          </a:p>
          <a:p>
            <a:pPr marL="0" indent="0">
              <a:buNone/>
            </a:pPr>
            <a:r>
              <a:rPr lang="en-US" sz="1800" dirty="0">
                <a:hlinkClick r:id="rId4"/>
              </a:rPr>
              <a:t>https://www.niceincontact.com/</a:t>
            </a:r>
            <a:endParaRPr lang="en-US" sz="1800" dirty="0"/>
          </a:p>
          <a:p>
            <a:pPr marL="0" indent="0">
              <a:buNone/>
            </a:pPr>
            <a:endParaRPr lang="en-US" sz="1800" dirty="0"/>
          </a:p>
          <a:p>
            <a:pPr marL="0" indent="0">
              <a:buNone/>
            </a:pPr>
            <a:endParaRPr lang="en-US" sz="1800" dirty="0"/>
          </a:p>
          <a:p>
            <a:pPr marL="0" indent="0">
              <a:buNone/>
            </a:pPr>
            <a:r>
              <a:rPr lang="en-US" sz="1800" dirty="0"/>
              <a:t>Developed by Elaine Carr and Laura Grimes</a:t>
            </a:r>
            <a:br>
              <a:rPr lang="en-US" sz="1800" dirty="0"/>
            </a:br>
            <a:r>
              <a:rPr lang="en-US" sz="1800" dirty="0"/>
              <a:t>of Harrington Consulting Group </a:t>
            </a:r>
            <a:br>
              <a:rPr lang="en-US" sz="1800" dirty="0"/>
            </a:br>
            <a:r>
              <a:rPr lang="en-US" sz="1800" dirty="0"/>
              <a:t>(</a:t>
            </a:r>
            <a:r>
              <a:rPr lang="en-US" sz="1800" dirty="0">
                <a:hlinkClick r:id="rId5"/>
              </a:rPr>
              <a:t>https://www.harringtonconsulting.us/</a:t>
            </a:r>
            <a:r>
              <a:rPr lang="en-US" sz="1800" dirty="0"/>
              <a:t>)</a:t>
            </a:r>
          </a:p>
          <a:p>
            <a:pPr marL="0" indent="0">
              <a:buNone/>
            </a:pPr>
            <a:endParaRPr lang="en-US" sz="1800" dirty="0"/>
          </a:p>
          <a:p>
            <a:pPr marL="0" indent="0">
              <a:buNone/>
            </a:pPr>
            <a:endParaRPr lang="en-US" sz="1800" dirty="0"/>
          </a:p>
          <a:p>
            <a:pPr marL="0" indent="0">
              <a:buNone/>
            </a:pPr>
            <a:endParaRPr lang="en-US" sz="1800" dirty="0"/>
          </a:p>
          <a:p>
            <a:pPr marL="0" indent="0">
              <a:buNone/>
            </a:pPr>
            <a:r>
              <a:rPr lang="en-US" dirty="0"/>
              <a:t> </a:t>
            </a:r>
          </a:p>
        </p:txBody>
      </p:sp>
      <p:pic>
        <p:nvPicPr>
          <p:cNvPr id="3" name="Picture 2" descr="Graphical user interface, text&#10;&#10;Description automatically generated">
            <a:extLst>
              <a:ext uri="{FF2B5EF4-FFF2-40B4-BE49-F238E27FC236}">
                <a16:creationId xmlns:a16="http://schemas.microsoft.com/office/drawing/2014/main" id="{C40C6E9D-1726-4B9A-B27E-BCA7AC262405}"/>
              </a:ext>
            </a:extLst>
          </p:cNvPr>
          <p:cNvPicPr>
            <a:picLocks noChangeAspect="1"/>
          </p:cNvPicPr>
          <p:nvPr/>
        </p:nvPicPr>
        <p:blipFill>
          <a:blip r:embed="rId6"/>
          <a:stretch>
            <a:fillRect/>
          </a:stretch>
        </p:blipFill>
        <p:spPr>
          <a:xfrm>
            <a:off x="6096000" y="5135864"/>
            <a:ext cx="1381125" cy="1514475"/>
          </a:xfrm>
          <a:prstGeom prst="rect">
            <a:avLst/>
          </a:prstGeom>
        </p:spPr>
      </p:pic>
    </p:spTree>
    <p:custDataLst>
      <p:tags r:id="rId1"/>
    </p:custDataLst>
    <p:extLst>
      <p:ext uri="{BB962C8B-B14F-4D97-AF65-F5344CB8AC3E}">
        <p14:creationId xmlns:p14="http://schemas.microsoft.com/office/powerpoint/2010/main" val="2929874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E1C474A-21B4-4CEC-AEC1-C49FC00A40BB}"/>
              </a:ext>
            </a:extLst>
          </p:cNvPr>
          <p:cNvSpPr>
            <a:spLocks noGrp="1"/>
          </p:cNvSpPr>
          <p:nvPr>
            <p:ph idx="1"/>
          </p:nvPr>
        </p:nvSpPr>
        <p:spPr/>
        <p:txBody>
          <a:bodyPr/>
          <a:lstStyle/>
          <a:p>
            <a:pPr marL="231775" marR="0" lvl="0" indent="-231775">
              <a:lnSpc>
                <a:spcPct val="107000"/>
              </a:lnSpc>
              <a:spcBef>
                <a:spcPts val="0"/>
              </a:spcBef>
              <a:spcAft>
                <a:spcPts val="0"/>
              </a:spcAft>
              <a:buFont typeface="Symbol" panose="05050102010706020507" pitchFamily="18" charset="2"/>
              <a:buChar char=""/>
            </a:pPr>
            <a:r>
              <a:rPr lang="en-US" sz="1200" b="1" dirty="0">
                <a:effectLst/>
                <a:latin typeface="Calibri" panose="020F0502020204030204" pitchFamily="34" charset="0"/>
                <a:ea typeface="Calibri" panose="020F0502020204030204" pitchFamily="34" charset="0"/>
                <a:cs typeface="Times New Roman" panose="02020603050405020304" pitchFamily="18" charset="0"/>
              </a:rPr>
              <a:t>Relax and enjoy the experience.</a:t>
            </a:r>
            <a:r>
              <a:rPr lang="en-US" sz="1200" dirty="0">
                <a:effectLst/>
                <a:latin typeface="Calibri" panose="020F0502020204030204" pitchFamily="34" charset="0"/>
                <a:ea typeface="Calibri" panose="020F0502020204030204" pitchFamily="34" charset="0"/>
                <a:cs typeface="Times New Roman" panose="02020603050405020304" pitchFamily="18" charset="0"/>
              </a:rPr>
              <a:t> You’ve done your preparation, you know the content, so now it is time to enjoy the final product – the delivery of the workshop. </a:t>
            </a:r>
          </a:p>
          <a:p>
            <a:pPr marL="231775" marR="0" lvl="0" indent="-231775">
              <a:lnSpc>
                <a:spcPct val="107000"/>
              </a:lnSpc>
              <a:spcBef>
                <a:spcPts val="0"/>
              </a:spcBef>
              <a:spcAft>
                <a:spcPts val="0"/>
              </a:spcAft>
              <a:buFont typeface="Symbol" panose="05050102010706020507" pitchFamily="18" charset="2"/>
              <a:buChar char=""/>
            </a:pPr>
            <a:r>
              <a:rPr lang="en-US" sz="1200" b="1" dirty="0">
                <a:effectLst/>
                <a:latin typeface="Calibri" panose="020F0502020204030204" pitchFamily="34" charset="0"/>
                <a:ea typeface="Calibri" panose="020F0502020204030204" pitchFamily="34" charset="0"/>
                <a:cs typeface="Times New Roman" panose="02020603050405020304" pitchFamily="18" charset="0"/>
              </a:rPr>
              <a:t>Be aware of your time.</a:t>
            </a:r>
            <a:r>
              <a:rPr lang="en-US" sz="1200" dirty="0">
                <a:effectLst/>
                <a:latin typeface="Calibri" panose="020F0502020204030204" pitchFamily="34" charset="0"/>
                <a:ea typeface="Calibri" panose="020F0502020204030204" pitchFamily="34" charset="0"/>
                <a:cs typeface="Times New Roman" panose="02020603050405020304" pitchFamily="18" charset="0"/>
              </a:rPr>
              <a:t> Because you want to encourage participation, questions, and discussion, watch out for “rabbit holes” that become a whole workshop in themselves. If time runs short, you might have to curtail participant interaction, but you definitely want to leave enough time for them to complete an action plan before they leave. </a:t>
            </a:r>
          </a:p>
          <a:p>
            <a:pPr marL="231775" marR="0" lvl="0" indent="-231775">
              <a:lnSpc>
                <a:spcPct val="107000"/>
              </a:lnSpc>
              <a:spcBef>
                <a:spcPts val="0"/>
              </a:spcBef>
              <a:spcAft>
                <a:spcPts val="0"/>
              </a:spcAft>
              <a:buFont typeface="Symbol" panose="05050102010706020507" pitchFamily="18" charset="2"/>
              <a:buChar char=""/>
            </a:pPr>
            <a:r>
              <a:rPr lang="en-US" sz="1200" b="1" dirty="0">
                <a:effectLst/>
                <a:latin typeface="Calibri" panose="020F0502020204030204" pitchFamily="34" charset="0"/>
                <a:ea typeface="Calibri" panose="020F0502020204030204" pitchFamily="34" charset="0"/>
                <a:cs typeface="Times New Roman" panose="02020603050405020304" pitchFamily="18" charset="0"/>
              </a:rPr>
              <a:t>Encourage participation.</a:t>
            </a:r>
            <a:r>
              <a:rPr lang="en-US" sz="1200" dirty="0">
                <a:effectLst/>
                <a:latin typeface="Calibri" panose="020F0502020204030204" pitchFamily="34" charset="0"/>
                <a:ea typeface="Calibri" panose="020F0502020204030204" pitchFamily="34" charset="0"/>
                <a:cs typeface="Times New Roman" panose="02020603050405020304" pitchFamily="18" charset="0"/>
              </a:rPr>
              <a:t> Virtually, let participants turn on their microphones and talk from time to time. Both in person and virtually, ask what participant think or if they would add anything to the tips. Many will already have experience with the topic and will have good points to contribute. Additionally, dealing with participants’ questions as you go along helps to customize each workshop to the people who are present. </a:t>
            </a:r>
          </a:p>
          <a:p>
            <a:pPr marL="231775" marR="0" lvl="0" indent="-231775">
              <a:lnSpc>
                <a:spcPct val="107000"/>
              </a:lnSpc>
              <a:spcBef>
                <a:spcPts val="0"/>
              </a:spcBef>
              <a:spcAft>
                <a:spcPts val="0"/>
              </a:spcAft>
              <a:buFont typeface="Symbol" panose="05050102010706020507" pitchFamily="18" charset="2"/>
              <a:buChar char=""/>
            </a:pPr>
            <a:r>
              <a:rPr lang="en-US" sz="1200" b="1" dirty="0">
                <a:effectLst/>
                <a:latin typeface="Calibri" panose="020F0502020204030204" pitchFamily="34" charset="0"/>
                <a:ea typeface="Calibri" panose="020F0502020204030204" pitchFamily="34" charset="0"/>
                <a:cs typeface="Times New Roman" panose="02020603050405020304" pitchFamily="18" charset="0"/>
              </a:rPr>
              <a:t>Tell stories. </a:t>
            </a:r>
            <a:r>
              <a:rPr lang="en-US" sz="1200" dirty="0">
                <a:effectLst/>
                <a:latin typeface="Calibri" panose="020F0502020204030204" pitchFamily="34" charset="0"/>
                <a:ea typeface="Calibri" panose="020F0502020204030204" pitchFamily="34" charset="0"/>
                <a:cs typeface="Times New Roman" panose="02020603050405020304" pitchFamily="18" charset="0"/>
              </a:rPr>
              <a:t>Stories help make points clearer and help increase engagement. You want to tell personal stories that are short and to the point. A five-minute story has to be really gripping to keep people’s attention, but a short 30 second story can help clarify the content and keep people engaged. </a:t>
            </a:r>
          </a:p>
          <a:p>
            <a:pPr marL="231775" marR="0" lvl="0" indent="-231775">
              <a:lnSpc>
                <a:spcPct val="107000"/>
              </a:lnSpc>
              <a:spcBef>
                <a:spcPts val="0"/>
              </a:spcBef>
              <a:spcAft>
                <a:spcPts val="800"/>
              </a:spcAft>
              <a:buFont typeface="Symbol" panose="05050102010706020507" pitchFamily="18" charset="2"/>
              <a:buChar char=""/>
            </a:pPr>
            <a:r>
              <a:rPr lang="en-US" sz="1200" b="1" dirty="0">
                <a:effectLst/>
                <a:latin typeface="Calibri" panose="020F0502020204030204" pitchFamily="34" charset="0"/>
                <a:ea typeface="Calibri" panose="020F0502020204030204" pitchFamily="34" charset="0"/>
                <a:cs typeface="Times New Roman" panose="02020603050405020304" pitchFamily="18" charset="0"/>
              </a:rPr>
              <a:t>“Nudge Your Neighbor” activities:</a:t>
            </a:r>
            <a:r>
              <a:rPr lang="en-US" sz="1200" dirty="0">
                <a:effectLst/>
                <a:latin typeface="Calibri" panose="020F0502020204030204" pitchFamily="34" charset="0"/>
                <a:ea typeface="Calibri" panose="020F0502020204030204" pitchFamily="34" charset="0"/>
                <a:cs typeface="Times New Roman" panose="02020603050405020304" pitchFamily="18" charset="0"/>
              </a:rPr>
              <a:t> Keep these to just 30-60 seconds and then move on. People don’t have to share with everyone the things they share with just one or two other people during these activities. These activities get the participants to pause and reflect and decide what they might do with the information. </a:t>
            </a:r>
          </a:p>
          <a:p>
            <a:pPr marL="0" indent="0">
              <a:buNone/>
            </a:pPr>
            <a:endParaRPr lang="en-US" sz="1200" b="1" dirty="0"/>
          </a:p>
        </p:txBody>
      </p:sp>
      <p:sp>
        <p:nvSpPr>
          <p:cNvPr id="4" name="Title 3">
            <a:extLst>
              <a:ext uri="{FF2B5EF4-FFF2-40B4-BE49-F238E27FC236}">
                <a16:creationId xmlns:a16="http://schemas.microsoft.com/office/drawing/2014/main" id="{5770ACB7-2277-4762-87BD-55161FFA25B8}"/>
              </a:ext>
            </a:extLst>
          </p:cNvPr>
          <p:cNvSpPr>
            <a:spLocks noGrp="1"/>
          </p:cNvSpPr>
          <p:nvPr>
            <p:ph type="title"/>
          </p:nvPr>
        </p:nvSpPr>
        <p:spPr/>
        <p:txBody>
          <a:bodyPr/>
          <a:lstStyle/>
          <a:p>
            <a:r>
              <a:rPr lang="en-US" dirty="0"/>
              <a:t>During the Workshop</a:t>
            </a:r>
          </a:p>
        </p:txBody>
      </p:sp>
      <p:sp>
        <p:nvSpPr>
          <p:cNvPr id="6" name="Content Placeholder 5">
            <a:extLst>
              <a:ext uri="{FF2B5EF4-FFF2-40B4-BE49-F238E27FC236}">
                <a16:creationId xmlns:a16="http://schemas.microsoft.com/office/drawing/2014/main" id="{9FFB8526-E46A-443A-A1AF-26B797FDAA0F}"/>
              </a:ext>
            </a:extLst>
          </p:cNvPr>
          <p:cNvSpPr>
            <a:spLocks noGrp="1"/>
          </p:cNvSpPr>
          <p:nvPr>
            <p:ph idx="17"/>
          </p:nvPr>
        </p:nvSpPr>
        <p:spPr/>
        <p:txBody>
          <a:bodyPr/>
          <a:lstStyle/>
          <a:p>
            <a:pPr marL="0" indent="0">
              <a:buNone/>
            </a:pPr>
            <a:r>
              <a:rPr lang="en-US" sz="1200" b="1" dirty="0">
                <a:solidFill>
                  <a:schemeClr val="accent2"/>
                </a:solidFill>
              </a:rPr>
              <a:t>AFTER THE WORKSHOP</a:t>
            </a:r>
          </a:p>
          <a:p>
            <a:pPr marL="0" indent="0">
              <a:buNone/>
            </a:pPr>
            <a:r>
              <a:rPr lang="en-US" sz="1200" dirty="0"/>
              <a:t>Take the time to reflect on your delivery – what went well and what could be improved. Write down a few notes for your future reference. </a:t>
            </a:r>
          </a:p>
          <a:p>
            <a:pPr marL="0" indent="0">
              <a:buNone/>
            </a:pPr>
            <a:r>
              <a:rPr lang="en-US" sz="1200" dirty="0"/>
              <a:t>If you administered an end-of-training workshop, read through people’s responses to aid your reflection and improvement. </a:t>
            </a:r>
          </a:p>
          <a:p>
            <a:pPr marL="0" indent="0">
              <a:buNone/>
            </a:pPr>
            <a:r>
              <a:rPr lang="en-US" sz="1200" dirty="0"/>
              <a:t>Congratulate yourself on leading a successful workshop. </a:t>
            </a:r>
          </a:p>
          <a:p>
            <a:pPr marL="0" indent="0">
              <a:buNone/>
            </a:pPr>
            <a:r>
              <a:rPr lang="en-US" sz="1200" dirty="0"/>
              <a:t>Which workshop will you deliver next? NICE CXone has a number of 1 hour training workshops. Browse our catalog and choose your next topic. </a:t>
            </a:r>
          </a:p>
        </p:txBody>
      </p:sp>
    </p:spTree>
    <p:custDataLst>
      <p:tags r:id="rId1"/>
    </p:custDataLst>
    <p:extLst>
      <p:ext uri="{BB962C8B-B14F-4D97-AF65-F5344CB8AC3E}">
        <p14:creationId xmlns:p14="http://schemas.microsoft.com/office/powerpoint/2010/main" val="2914814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72DB1B1-F517-41EB-8339-4AC52C335A03}"/>
              </a:ext>
            </a:extLst>
          </p:cNvPr>
          <p:cNvSpPr>
            <a:spLocks noGrp="1"/>
          </p:cNvSpPr>
          <p:nvPr>
            <p:ph type="sldNum" sz="quarter" idx="12"/>
          </p:nvPr>
        </p:nvSpPr>
        <p:spPr/>
        <p:txBody>
          <a:bodyPr/>
          <a:lstStyle/>
          <a:p>
            <a:fld id="{2D485021-2333-A34F-8398-6914E78E4816}" type="slidenum">
              <a:rPr lang="en-US" smtClean="0"/>
              <a:pPr/>
              <a:t>5</a:t>
            </a:fld>
            <a:endParaRPr lang="en-US" dirty="0"/>
          </a:p>
        </p:txBody>
      </p:sp>
      <p:graphicFrame>
        <p:nvGraphicFramePr>
          <p:cNvPr id="7" name="Table 7">
            <a:extLst>
              <a:ext uri="{FF2B5EF4-FFF2-40B4-BE49-F238E27FC236}">
                <a16:creationId xmlns:a16="http://schemas.microsoft.com/office/drawing/2014/main" id="{4E7E2CD4-CC41-4A6A-882C-D1868E9157D1}"/>
              </a:ext>
            </a:extLst>
          </p:cNvPr>
          <p:cNvGraphicFramePr>
            <a:graphicFrameLocks noGrp="1"/>
          </p:cNvGraphicFramePr>
          <p:nvPr>
            <p:ph idx="1"/>
            <p:extLst>
              <p:ext uri="{D42A27DB-BD31-4B8C-83A1-F6EECF244321}">
                <p14:modId xmlns:p14="http://schemas.microsoft.com/office/powerpoint/2010/main" val="1292491496"/>
              </p:ext>
            </p:extLst>
          </p:nvPr>
        </p:nvGraphicFramePr>
        <p:xfrm>
          <a:off x="1081496" y="302027"/>
          <a:ext cx="10274209" cy="5760720"/>
        </p:xfrm>
        <a:graphic>
          <a:graphicData uri="http://schemas.openxmlformats.org/drawingml/2006/table">
            <a:tbl>
              <a:tblPr firstRow="1" bandRow="1">
                <a:tableStyleId>{5C22544A-7EE6-4342-B048-85BDC9FD1C3A}</a:tableStyleId>
              </a:tblPr>
              <a:tblGrid>
                <a:gridCol w="2480092">
                  <a:extLst>
                    <a:ext uri="{9D8B030D-6E8A-4147-A177-3AD203B41FA5}">
                      <a16:colId xmlns:a16="http://schemas.microsoft.com/office/drawing/2014/main" val="2622418379"/>
                    </a:ext>
                  </a:extLst>
                </a:gridCol>
                <a:gridCol w="3046107">
                  <a:extLst>
                    <a:ext uri="{9D8B030D-6E8A-4147-A177-3AD203B41FA5}">
                      <a16:colId xmlns:a16="http://schemas.microsoft.com/office/drawing/2014/main" val="2609689316"/>
                    </a:ext>
                  </a:extLst>
                </a:gridCol>
                <a:gridCol w="1536953">
                  <a:extLst>
                    <a:ext uri="{9D8B030D-6E8A-4147-A177-3AD203B41FA5}">
                      <a16:colId xmlns:a16="http://schemas.microsoft.com/office/drawing/2014/main" val="798783681"/>
                    </a:ext>
                  </a:extLst>
                </a:gridCol>
                <a:gridCol w="3211057">
                  <a:extLst>
                    <a:ext uri="{9D8B030D-6E8A-4147-A177-3AD203B41FA5}">
                      <a16:colId xmlns:a16="http://schemas.microsoft.com/office/drawing/2014/main" val="2864131717"/>
                    </a:ext>
                  </a:extLst>
                </a:gridCol>
              </a:tblGrid>
              <a:tr h="370840">
                <a:tc>
                  <a:txBody>
                    <a:bodyPr/>
                    <a:lstStyle/>
                    <a:p>
                      <a:pPr algn="l"/>
                      <a:r>
                        <a:rPr lang="en-US" dirty="0"/>
                        <a:t>Topic</a:t>
                      </a:r>
                    </a:p>
                  </a:txBody>
                  <a:tcPr anchor="ctr"/>
                </a:tc>
                <a:tc>
                  <a:txBody>
                    <a:bodyPr/>
                    <a:lstStyle/>
                    <a:p>
                      <a:pPr algn="l"/>
                      <a:r>
                        <a:rPr lang="en-US" dirty="0"/>
                        <a:t>Activity</a:t>
                      </a:r>
                    </a:p>
                  </a:txBody>
                  <a:tcPr anchor="ctr"/>
                </a:tc>
                <a:tc>
                  <a:txBody>
                    <a:bodyPr/>
                    <a:lstStyle/>
                    <a:p>
                      <a:pPr algn="l"/>
                      <a:r>
                        <a:rPr lang="en-US" dirty="0"/>
                        <a:t>Time Allotted</a:t>
                      </a:r>
                    </a:p>
                  </a:txBody>
                  <a:tcPr anchor="ctr"/>
                </a:tc>
                <a:tc>
                  <a:txBody>
                    <a:bodyPr/>
                    <a:lstStyle/>
                    <a:p>
                      <a:pPr algn="l"/>
                      <a:r>
                        <a:rPr lang="en-US" dirty="0"/>
                        <a:t>Materials</a:t>
                      </a:r>
                    </a:p>
                  </a:txBody>
                  <a:tcPr anchor="ctr"/>
                </a:tc>
                <a:extLst>
                  <a:ext uri="{0D108BD9-81ED-4DB2-BD59-A6C34878D82A}">
                    <a16:rowId xmlns:a16="http://schemas.microsoft.com/office/drawing/2014/main" val="3128982466"/>
                  </a:ext>
                </a:extLst>
              </a:tr>
              <a:tr h="370840">
                <a:tc>
                  <a:txBody>
                    <a:bodyPr/>
                    <a:lstStyle/>
                    <a:p>
                      <a:pPr algn="l"/>
                      <a:r>
                        <a:rPr lang="en-US" sz="1800" dirty="0"/>
                        <a:t>Introduction</a:t>
                      </a:r>
                    </a:p>
                  </a:txBody>
                  <a:tcPr/>
                </a:tc>
                <a:tc>
                  <a:txBody>
                    <a:bodyPr/>
                    <a:lstStyle/>
                    <a:p>
                      <a:pPr algn="l"/>
                      <a:r>
                        <a:rPr lang="en-US" sz="1800" dirty="0"/>
                        <a:t>Opening Activity</a:t>
                      </a:r>
                    </a:p>
                    <a:p>
                      <a:pPr algn="l"/>
                      <a:r>
                        <a:rPr lang="en-US" sz="1800" dirty="0"/>
                        <a:t>Presentation</a:t>
                      </a:r>
                    </a:p>
                    <a:p>
                      <a:pPr algn="l"/>
                      <a:r>
                        <a:rPr lang="en-US" sz="1800" dirty="0"/>
                        <a:t>Amazing CX</a:t>
                      </a:r>
                    </a:p>
                  </a:txBody>
                  <a:tcPr/>
                </a:tc>
                <a:tc>
                  <a:txBody>
                    <a:bodyPr/>
                    <a:lstStyle/>
                    <a:p>
                      <a:pPr algn="l"/>
                      <a:r>
                        <a:rPr lang="en-US" sz="1800" dirty="0"/>
                        <a:t>5 min</a:t>
                      </a:r>
                    </a:p>
                    <a:p>
                      <a:pPr algn="l"/>
                      <a:r>
                        <a:rPr lang="en-US" sz="1800" dirty="0"/>
                        <a:t>1 min</a:t>
                      </a:r>
                    </a:p>
                    <a:p>
                      <a:pPr algn="l"/>
                      <a:r>
                        <a:rPr lang="en-US" sz="1800" dirty="0"/>
                        <a:t>3 min</a:t>
                      </a:r>
                    </a:p>
                  </a:txBody>
                  <a:tcPr/>
                </a:tc>
                <a:tc>
                  <a:txBody>
                    <a:bodyPr/>
                    <a:lstStyle/>
                    <a:p>
                      <a:pPr algn="l"/>
                      <a:r>
                        <a:rPr lang="en-US" sz="1800" dirty="0"/>
                        <a:t>PPT 5, PW 3</a:t>
                      </a:r>
                    </a:p>
                    <a:p>
                      <a:pPr algn="l"/>
                      <a:r>
                        <a:rPr lang="en-US" sz="1800" dirty="0"/>
                        <a:t>PPT 6-7, PW 4</a:t>
                      </a:r>
                    </a:p>
                    <a:p>
                      <a:pPr algn="l"/>
                      <a:r>
                        <a:rPr lang="en-US" sz="1800" dirty="0"/>
                        <a:t>PPT 8, PW 3</a:t>
                      </a:r>
                    </a:p>
                  </a:txBody>
                  <a:tcPr/>
                </a:tc>
                <a:extLst>
                  <a:ext uri="{0D108BD9-81ED-4DB2-BD59-A6C34878D82A}">
                    <a16:rowId xmlns:a16="http://schemas.microsoft.com/office/drawing/2014/main" val="2833469407"/>
                  </a:ext>
                </a:extLst>
              </a:tr>
              <a:tr h="370840">
                <a:tc>
                  <a:txBody>
                    <a:bodyPr/>
                    <a:lstStyle/>
                    <a:p>
                      <a:pPr marL="0" lvl="0" indent="0" algn="l">
                        <a:buFont typeface="Arial" panose="020B0604020202020204" pitchFamily="34" charset="0"/>
                        <a:buNone/>
                      </a:pPr>
                      <a:r>
                        <a:rPr lang="en-US" sz="1800" dirty="0"/>
                        <a:t>What is DCX?</a:t>
                      </a:r>
                    </a:p>
                  </a:txBody>
                  <a:tcPr/>
                </a:tc>
                <a:tc>
                  <a:txBody>
                    <a:bodyPr/>
                    <a:lstStyle/>
                    <a:p>
                      <a:pPr marL="0" lvl="0" indent="0" algn="l">
                        <a:buFont typeface="Arial" panose="020B0604020202020204" pitchFamily="34" charset="0"/>
                        <a:buNone/>
                      </a:pPr>
                      <a:r>
                        <a:rPr lang="en-US" sz="1800" dirty="0"/>
                        <a:t>Presentation</a:t>
                      </a:r>
                    </a:p>
                    <a:p>
                      <a:pPr marL="0" lvl="0" indent="0" algn="l">
                        <a:buFont typeface="Arial" panose="020B0604020202020204" pitchFamily="34" charset="0"/>
                        <a:buNone/>
                      </a:pPr>
                      <a:r>
                        <a:rPr lang="en-US" sz="1800" dirty="0"/>
                        <a:t>Nudge Your Neighbor</a:t>
                      </a:r>
                    </a:p>
                  </a:txBody>
                  <a:tcPr/>
                </a:tc>
                <a:tc>
                  <a:txBody>
                    <a:bodyPr/>
                    <a:lstStyle/>
                    <a:p>
                      <a:pPr algn="l"/>
                      <a:r>
                        <a:rPr lang="en-US" sz="1800" dirty="0"/>
                        <a:t>6 min</a:t>
                      </a:r>
                    </a:p>
                    <a:p>
                      <a:pPr algn="l"/>
                      <a:r>
                        <a:rPr lang="en-US" sz="1800" dirty="0"/>
                        <a:t>1 min</a:t>
                      </a:r>
                    </a:p>
                  </a:txBody>
                  <a:tcPr/>
                </a:tc>
                <a:tc>
                  <a:txBody>
                    <a:bodyPr/>
                    <a:lstStyle/>
                    <a:p>
                      <a:pPr algn="l"/>
                      <a:r>
                        <a:rPr lang="en-US" sz="1800" dirty="0"/>
                        <a:t>PPT 9-14, PW 5</a:t>
                      </a:r>
                    </a:p>
                    <a:p>
                      <a:pPr algn="l"/>
                      <a:r>
                        <a:rPr lang="en-US" sz="1800" dirty="0"/>
                        <a:t>PPT 15</a:t>
                      </a:r>
                    </a:p>
                  </a:txBody>
                  <a:tcPr/>
                </a:tc>
                <a:extLst>
                  <a:ext uri="{0D108BD9-81ED-4DB2-BD59-A6C34878D82A}">
                    <a16:rowId xmlns:a16="http://schemas.microsoft.com/office/drawing/2014/main" val="2825830258"/>
                  </a:ext>
                </a:extLst>
              </a:tr>
              <a:tr h="370840">
                <a:tc>
                  <a:txBody>
                    <a:bodyPr/>
                    <a:lstStyle/>
                    <a:p>
                      <a:pPr algn="l"/>
                      <a:r>
                        <a:rPr lang="en-US" sz="1800" dirty="0"/>
                        <a:t>Effective Digital Strategies</a:t>
                      </a:r>
                    </a:p>
                  </a:txBody>
                  <a:tcPr/>
                </a:tc>
                <a:tc>
                  <a:txBody>
                    <a:bodyPr/>
                    <a:lstStyle/>
                    <a:p>
                      <a:pPr algn="l"/>
                      <a:r>
                        <a:rPr lang="en-US" sz="1800" dirty="0"/>
                        <a:t>Presentation</a:t>
                      </a:r>
                    </a:p>
                    <a:p>
                      <a:pPr algn="l"/>
                      <a:r>
                        <a:rPr lang="en-US" sz="1800" dirty="0"/>
                        <a:t>Nudge Your Neighbor</a:t>
                      </a:r>
                    </a:p>
                    <a:p>
                      <a:pPr algn="l"/>
                      <a:r>
                        <a:rPr lang="en-US" sz="1800" dirty="0"/>
                        <a:t>Presentation</a:t>
                      </a:r>
                    </a:p>
                    <a:p>
                      <a:pPr algn="l"/>
                      <a:r>
                        <a:rPr lang="en-US" sz="1800" dirty="0"/>
                        <a:t>Nudge Your Neighbor</a:t>
                      </a:r>
                    </a:p>
                    <a:p>
                      <a:pPr algn="l"/>
                      <a:r>
                        <a:rPr lang="en-US" sz="1800" dirty="0"/>
                        <a:t>Presentation</a:t>
                      </a:r>
                    </a:p>
                    <a:p>
                      <a:pPr algn="l"/>
                      <a:r>
                        <a:rPr lang="en-US" sz="1800" dirty="0"/>
                        <a:t>Nudge Your Neighbor</a:t>
                      </a:r>
                    </a:p>
                  </a:txBody>
                  <a:tcPr/>
                </a:tc>
                <a:tc>
                  <a:txBody>
                    <a:bodyPr/>
                    <a:lstStyle/>
                    <a:p>
                      <a:pPr algn="l"/>
                      <a:r>
                        <a:rPr lang="en-US" sz="1800" dirty="0"/>
                        <a:t>8 min</a:t>
                      </a:r>
                    </a:p>
                    <a:p>
                      <a:pPr algn="l"/>
                      <a:r>
                        <a:rPr lang="en-US" sz="1800" dirty="0"/>
                        <a:t>1 min</a:t>
                      </a:r>
                    </a:p>
                    <a:p>
                      <a:pPr algn="l"/>
                      <a:r>
                        <a:rPr lang="en-US" sz="1800" dirty="0"/>
                        <a:t>2 min</a:t>
                      </a:r>
                    </a:p>
                    <a:p>
                      <a:pPr algn="l"/>
                      <a:r>
                        <a:rPr lang="en-US" sz="1800" dirty="0"/>
                        <a:t>1 min</a:t>
                      </a:r>
                    </a:p>
                    <a:p>
                      <a:pPr algn="l"/>
                      <a:r>
                        <a:rPr lang="en-US" sz="1800" dirty="0"/>
                        <a:t>4 min</a:t>
                      </a:r>
                    </a:p>
                    <a:p>
                      <a:pPr algn="l"/>
                      <a:r>
                        <a:rPr lang="en-US" sz="1800" dirty="0"/>
                        <a:t>1 min</a:t>
                      </a:r>
                    </a:p>
                  </a:txBody>
                  <a:tcPr/>
                </a:tc>
                <a:tc>
                  <a:txBody>
                    <a:bodyPr/>
                    <a:lstStyle/>
                    <a:p>
                      <a:pPr algn="l"/>
                      <a:r>
                        <a:rPr lang="en-US" sz="1800" dirty="0"/>
                        <a:t>PPT 16-21; PW 6-7</a:t>
                      </a:r>
                    </a:p>
                    <a:p>
                      <a:pPr algn="l"/>
                      <a:r>
                        <a:rPr lang="en-US" sz="1800" dirty="0"/>
                        <a:t>PPT 22</a:t>
                      </a:r>
                    </a:p>
                    <a:p>
                      <a:pPr algn="l"/>
                      <a:r>
                        <a:rPr lang="en-US" sz="1800" dirty="0"/>
                        <a:t>PPT 23; PW 8</a:t>
                      </a:r>
                    </a:p>
                    <a:p>
                      <a:pPr algn="l"/>
                      <a:r>
                        <a:rPr lang="en-US" sz="1800" dirty="0"/>
                        <a:t>PPT 24</a:t>
                      </a:r>
                    </a:p>
                    <a:p>
                      <a:pPr algn="l"/>
                      <a:r>
                        <a:rPr lang="en-US" sz="1800" dirty="0"/>
                        <a:t>PPT 25-26</a:t>
                      </a:r>
                    </a:p>
                    <a:p>
                      <a:pPr algn="l"/>
                      <a:r>
                        <a:rPr lang="en-US" sz="1800" dirty="0"/>
                        <a:t>PPT 27</a:t>
                      </a:r>
                    </a:p>
                  </a:txBody>
                  <a:tcPr/>
                </a:tc>
                <a:extLst>
                  <a:ext uri="{0D108BD9-81ED-4DB2-BD59-A6C34878D82A}">
                    <a16:rowId xmlns:a16="http://schemas.microsoft.com/office/drawing/2014/main" val="3270277687"/>
                  </a:ext>
                </a:extLst>
              </a:tr>
              <a:tr h="370840">
                <a:tc>
                  <a:txBody>
                    <a:bodyPr/>
                    <a:lstStyle/>
                    <a:p>
                      <a:pPr algn="l"/>
                      <a:r>
                        <a:rPr lang="en-US" sz="1800" dirty="0"/>
                        <a:t>Training the Digital Agent</a:t>
                      </a:r>
                    </a:p>
                  </a:txBody>
                  <a:tcPr/>
                </a:tc>
                <a:tc>
                  <a:txBody>
                    <a:bodyPr/>
                    <a:lstStyle/>
                    <a:p>
                      <a:pPr marL="0" lvl="1" indent="0" algn="l">
                        <a:buFont typeface="Arial" panose="020B0604020202020204" pitchFamily="34" charset="0"/>
                        <a:buNone/>
                      </a:pPr>
                      <a:r>
                        <a:rPr lang="en-US" sz="1800" dirty="0"/>
                        <a:t>Presentation</a:t>
                      </a:r>
                    </a:p>
                    <a:p>
                      <a:pPr marL="0" lvl="1" indent="0" algn="l">
                        <a:buFont typeface="Arial" panose="020B0604020202020204" pitchFamily="34" charset="0"/>
                        <a:buNone/>
                      </a:pPr>
                      <a:r>
                        <a:rPr lang="en-US" sz="1800" dirty="0"/>
                        <a:t>Nudge Your Neighbor</a:t>
                      </a:r>
                    </a:p>
                  </a:txBody>
                  <a:tcPr/>
                </a:tc>
                <a:tc>
                  <a:txBody>
                    <a:bodyPr/>
                    <a:lstStyle/>
                    <a:p>
                      <a:pPr algn="l"/>
                      <a:r>
                        <a:rPr lang="en-US" sz="1800" dirty="0"/>
                        <a:t>7 min</a:t>
                      </a:r>
                    </a:p>
                    <a:p>
                      <a:pPr algn="l"/>
                      <a:r>
                        <a:rPr lang="en-US" sz="1800" dirty="0"/>
                        <a:t>1 min</a:t>
                      </a:r>
                    </a:p>
                  </a:txBody>
                  <a:tcPr/>
                </a:tc>
                <a:tc>
                  <a:txBody>
                    <a:bodyPr/>
                    <a:lstStyle/>
                    <a:p>
                      <a:pPr algn="l"/>
                      <a:r>
                        <a:rPr lang="en-US" sz="1800" dirty="0"/>
                        <a:t>PPT 28-31; PW 9</a:t>
                      </a:r>
                    </a:p>
                    <a:p>
                      <a:pPr algn="l"/>
                      <a:r>
                        <a:rPr lang="en-US" sz="1800" dirty="0"/>
                        <a:t>PPT 32</a:t>
                      </a:r>
                    </a:p>
                  </a:txBody>
                  <a:tcPr/>
                </a:tc>
                <a:extLst>
                  <a:ext uri="{0D108BD9-81ED-4DB2-BD59-A6C34878D82A}">
                    <a16:rowId xmlns:a16="http://schemas.microsoft.com/office/drawing/2014/main" val="1771566680"/>
                  </a:ext>
                </a:extLst>
              </a:tr>
              <a:tr h="540793">
                <a:tc>
                  <a:txBody>
                    <a:bodyPr/>
                    <a:lstStyle/>
                    <a:p>
                      <a:pPr algn="l"/>
                      <a:r>
                        <a:rPr lang="en-US" sz="1800" dirty="0"/>
                        <a:t>Close</a:t>
                      </a:r>
                    </a:p>
                  </a:txBody>
                  <a:tcPr/>
                </a:tc>
                <a:tc>
                  <a:txBody>
                    <a:bodyPr/>
                    <a:lstStyle/>
                    <a:p>
                      <a:pPr marL="0" lvl="1" indent="0" algn="l">
                        <a:buFont typeface="Arial" panose="020B0604020202020204" pitchFamily="34" charset="0"/>
                        <a:buNone/>
                      </a:pPr>
                      <a:r>
                        <a:rPr lang="en-US" sz="1800" dirty="0"/>
                        <a:t>Review</a:t>
                      </a:r>
                    </a:p>
                    <a:p>
                      <a:pPr marL="0" lvl="1" indent="0" algn="l">
                        <a:buFont typeface="Arial" panose="020B0604020202020204" pitchFamily="34" charset="0"/>
                        <a:buNone/>
                      </a:pPr>
                      <a:r>
                        <a:rPr lang="en-US" sz="1800" dirty="0"/>
                        <a:t>Action Plan</a:t>
                      </a:r>
                    </a:p>
                    <a:p>
                      <a:pPr marL="0" lvl="1" indent="0" algn="l">
                        <a:buFont typeface="Arial" panose="020B0604020202020204" pitchFamily="34" charset="0"/>
                        <a:buNone/>
                      </a:pPr>
                      <a:r>
                        <a:rPr lang="en-US" sz="1800" dirty="0"/>
                        <a:t>Final Comments</a:t>
                      </a:r>
                    </a:p>
                    <a:p>
                      <a:pPr marL="0" lvl="1" indent="0" algn="l">
                        <a:buFont typeface="Arial" panose="020B0604020202020204" pitchFamily="34" charset="0"/>
                        <a:buNone/>
                      </a:pPr>
                      <a:r>
                        <a:rPr lang="en-US" sz="1800" dirty="0"/>
                        <a:t>Evaluation</a:t>
                      </a:r>
                    </a:p>
                  </a:txBody>
                  <a:tcPr/>
                </a:tc>
                <a:tc>
                  <a:txBody>
                    <a:bodyPr/>
                    <a:lstStyle/>
                    <a:p>
                      <a:pPr algn="l"/>
                      <a:r>
                        <a:rPr lang="en-US" sz="1800" dirty="0"/>
                        <a:t>6 min</a:t>
                      </a:r>
                    </a:p>
                    <a:p>
                      <a:pPr algn="l"/>
                      <a:r>
                        <a:rPr lang="en-US" sz="1800" dirty="0"/>
                        <a:t>5 min</a:t>
                      </a:r>
                    </a:p>
                    <a:p>
                      <a:pPr algn="l"/>
                      <a:r>
                        <a:rPr lang="en-US" sz="1800" dirty="0"/>
                        <a:t>1 min</a:t>
                      </a:r>
                    </a:p>
                  </a:txBody>
                  <a:tcPr/>
                </a:tc>
                <a:tc>
                  <a:txBody>
                    <a:bodyPr/>
                    <a:lstStyle/>
                    <a:p>
                      <a:pPr algn="l"/>
                      <a:r>
                        <a:rPr lang="en-US" sz="1800" dirty="0"/>
                        <a:t>PPT 34-36</a:t>
                      </a:r>
                    </a:p>
                    <a:p>
                      <a:pPr algn="l"/>
                      <a:r>
                        <a:rPr lang="en-US" sz="1800"/>
                        <a:t>PPT 37; PPT 10</a:t>
                      </a:r>
                      <a:endParaRPr lang="en-US" sz="1800" dirty="0"/>
                    </a:p>
                  </a:txBody>
                  <a:tcPr/>
                </a:tc>
                <a:extLst>
                  <a:ext uri="{0D108BD9-81ED-4DB2-BD59-A6C34878D82A}">
                    <a16:rowId xmlns:a16="http://schemas.microsoft.com/office/drawing/2014/main" val="3625857286"/>
                  </a:ext>
                </a:extLst>
              </a:tr>
            </a:tbl>
          </a:graphicData>
        </a:graphic>
      </p:graphicFrame>
      <p:sp>
        <p:nvSpPr>
          <p:cNvPr id="4" name="Title 3">
            <a:extLst>
              <a:ext uri="{FF2B5EF4-FFF2-40B4-BE49-F238E27FC236}">
                <a16:creationId xmlns:a16="http://schemas.microsoft.com/office/drawing/2014/main" id="{EE882726-6117-48AE-9755-FA1103777A49}"/>
              </a:ext>
            </a:extLst>
          </p:cNvPr>
          <p:cNvSpPr>
            <a:spLocks noGrp="1"/>
          </p:cNvSpPr>
          <p:nvPr>
            <p:ph type="title"/>
          </p:nvPr>
        </p:nvSpPr>
        <p:spPr>
          <a:xfrm rot="16200000">
            <a:off x="-1958954" y="3351818"/>
            <a:ext cx="5491481" cy="589417"/>
          </a:xfrm>
        </p:spPr>
        <p:txBody>
          <a:bodyPr/>
          <a:lstStyle/>
          <a:p>
            <a:pPr algn="ctr"/>
            <a:r>
              <a:rPr lang="en-US" dirty="0"/>
              <a:t>Workshop Overview</a:t>
            </a:r>
          </a:p>
        </p:txBody>
      </p:sp>
      <p:sp>
        <p:nvSpPr>
          <p:cNvPr id="8" name="TextBox 7">
            <a:extLst>
              <a:ext uri="{FF2B5EF4-FFF2-40B4-BE49-F238E27FC236}">
                <a16:creationId xmlns:a16="http://schemas.microsoft.com/office/drawing/2014/main" id="{0009749F-9198-4B50-8AE2-ED34848B91A4}"/>
              </a:ext>
            </a:extLst>
          </p:cNvPr>
          <p:cNvSpPr txBox="1"/>
          <p:nvPr/>
        </p:nvSpPr>
        <p:spPr>
          <a:xfrm>
            <a:off x="1354456" y="6181837"/>
            <a:ext cx="10002393" cy="369332"/>
          </a:xfrm>
          <a:prstGeom prst="rect">
            <a:avLst/>
          </a:prstGeom>
          <a:noFill/>
        </p:spPr>
        <p:txBody>
          <a:bodyPr wrap="square" rtlCol="0">
            <a:spAutoFit/>
          </a:bodyPr>
          <a:lstStyle/>
          <a:p>
            <a:pPr>
              <a:tabLst>
                <a:tab pos="4572000" algn="ctr"/>
                <a:tab pos="9777413" algn="r"/>
              </a:tabLst>
            </a:pPr>
            <a:r>
              <a:rPr lang="en-US" dirty="0"/>
              <a:t>Total Time = 55 min	PPT = PowerPoint Slide	         PW = Participant Workbook</a:t>
            </a:r>
          </a:p>
        </p:txBody>
      </p:sp>
    </p:spTree>
    <p:custDataLst>
      <p:tags r:id="rId1"/>
    </p:custDataLst>
    <p:extLst>
      <p:ext uri="{BB962C8B-B14F-4D97-AF65-F5344CB8AC3E}">
        <p14:creationId xmlns:p14="http://schemas.microsoft.com/office/powerpoint/2010/main" val="359118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E340F86-A08C-4F2C-9421-5CE7EDE4455B}"/>
              </a:ext>
            </a:extLst>
          </p:cNvPr>
          <p:cNvSpPr>
            <a:spLocks noGrp="1"/>
          </p:cNvSpPr>
          <p:nvPr>
            <p:ph idx="1"/>
          </p:nvPr>
        </p:nvSpPr>
        <p:spPr>
          <a:xfrm>
            <a:off x="409576" y="1364342"/>
            <a:ext cx="3491864" cy="4695374"/>
          </a:xfrm>
        </p:spPr>
        <p:txBody>
          <a:bodyPr/>
          <a:lstStyle/>
          <a:p>
            <a:pPr marL="0" indent="0">
              <a:buNone/>
            </a:pPr>
            <a:r>
              <a:rPr lang="en-US" dirty="0"/>
              <a:t>As soon as you get settled, start answering these questions in your workbook. Then share your answers with those sitting near you.</a:t>
            </a:r>
          </a:p>
        </p:txBody>
      </p:sp>
      <p:sp>
        <p:nvSpPr>
          <p:cNvPr id="4" name="Title 3">
            <a:extLst>
              <a:ext uri="{FF2B5EF4-FFF2-40B4-BE49-F238E27FC236}">
                <a16:creationId xmlns:a16="http://schemas.microsoft.com/office/drawing/2014/main" id="{ADC43B62-6E6F-435A-99BC-E8C6A7BF20B6}"/>
              </a:ext>
            </a:extLst>
          </p:cNvPr>
          <p:cNvSpPr>
            <a:spLocks noGrp="1"/>
          </p:cNvSpPr>
          <p:nvPr>
            <p:ph type="title"/>
          </p:nvPr>
        </p:nvSpPr>
        <p:spPr/>
        <p:txBody>
          <a:bodyPr/>
          <a:lstStyle/>
          <a:p>
            <a:r>
              <a:rPr lang="en-US" dirty="0"/>
              <a:t>Welcome!</a:t>
            </a:r>
          </a:p>
        </p:txBody>
      </p:sp>
      <p:sp>
        <p:nvSpPr>
          <p:cNvPr id="3" name="Content Placeholder 2">
            <a:extLst>
              <a:ext uri="{FF2B5EF4-FFF2-40B4-BE49-F238E27FC236}">
                <a16:creationId xmlns:a16="http://schemas.microsoft.com/office/drawing/2014/main" id="{FD9CF9B9-18D0-447D-B2AF-FA8658AA9967}"/>
              </a:ext>
            </a:extLst>
          </p:cNvPr>
          <p:cNvSpPr>
            <a:spLocks noGrp="1"/>
          </p:cNvSpPr>
          <p:nvPr>
            <p:ph idx="18"/>
          </p:nvPr>
        </p:nvSpPr>
        <p:spPr>
          <a:xfrm>
            <a:off x="4413504" y="1369784"/>
            <a:ext cx="7368923" cy="4695374"/>
          </a:xfrm>
        </p:spPr>
        <p:txBody>
          <a:bodyPr/>
          <a:lstStyle/>
          <a:p>
            <a:pPr marL="0" indent="0">
              <a:buNone/>
              <a:tabLst>
                <a:tab pos="171450" algn="l"/>
              </a:tabLst>
            </a:pPr>
            <a:r>
              <a:rPr lang="en-US" sz="2400" b="1" dirty="0">
                <a:solidFill>
                  <a:schemeClr val="accent4"/>
                </a:solidFill>
                <a:effectLst/>
                <a:latin typeface="+mj-lt"/>
                <a:ea typeface="Calibri" panose="020F0502020204030204" pitchFamily="34" charset="0"/>
                <a:cs typeface="Times New Roman" panose="02020603050405020304" pitchFamily="18" charset="0"/>
              </a:rPr>
              <a:t>When was the last time you had an</a:t>
            </a:r>
            <a:r>
              <a:rPr lang="en-US" sz="2400" b="1" dirty="0">
                <a:solidFill>
                  <a:schemeClr val="accent1"/>
                </a:solidFill>
                <a:effectLst/>
                <a:latin typeface="+mj-lt"/>
                <a:ea typeface="Calibri" panose="020F0502020204030204" pitchFamily="34" charset="0"/>
                <a:cs typeface="Times New Roman" panose="02020603050405020304" pitchFamily="18" charset="0"/>
              </a:rPr>
              <a:t> amazing </a:t>
            </a:r>
            <a:r>
              <a:rPr lang="en-US" sz="2400" b="1" dirty="0">
                <a:solidFill>
                  <a:schemeClr val="accent4"/>
                </a:solidFill>
                <a:effectLst/>
                <a:latin typeface="+mj-lt"/>
                <a:ea typeface="Calibri" panose="020F0502020204030204" pitchFamily="34" charset="0"/>
                <a:cs typeface="Times New Roman" panose="02020603050405020304" pitchFamily="18" charset="0"/>
              </a:rPr>
              <a:t>customer experience?</a:t>
            </a:r>
          </a:p>
          <a:p>
            <a:pPr marL="342900" marR="0" lvl="0" indent="-342900">
              <a:lnSpc>
                <a:spcPct val="107000"/>
              </a:lnSpc>
              <a:spcBef>
                <a:spcPts val="0"/>
              </a:spcBef>
              <a:spcAft>
                <a:spcPts val="0"/>
              </a:spcAft>
              <a:buFont typeface="Calibri" panose="020F0502020204030204" pitchFamily="34" charset="0"/>
              <a:buChar char="•"/>
            </a:pPr>
            <a:r>
              <a:rPr lang="en-US" sz="2400" dirty="0">
                <a:effectLst/>
                <a:ea typeface="Calibri" panose="020F0502020204030204" pitchFamily="34" charset="0"/>
                <a:cs typeface="Times New Roman" panose="02020603050405020304" pitchFamily="18" charset="0"/>
              </a:rPr>
              <a:t>Why did you contact the company?</a:t>
            </a:r>
          </a:p>
          <a:p>
            <a:pPr marL="342900" marR="0" lvl="0" indent="-342900">
              <a:lnSpc>
                <a:spcPct val="107000"/>
              </a:lnSpc>
              <a:spcBef>
                <a:spcPts val="0"/>
              </a:spcBef>
              <a:spcAft>
                <a:spcPts val="0"/>
              </a:spcAft>
              <a:buFont typeface="Calibri" panose="020F0502020204030204" pitchFamily="34" charset="0"/>
              <a:buChar char="•"/>
            </a:pPr>
            <a:r>
              <a:rPr lang="en-US" sz="2400" dirty="0">
                <a:effectLst/>
                <a:ea typeface="Calibri" panose="020F0502020204030204" pitchFamily="34" charset="0"/>
                <a:cs typeface="Times New Roman" panose="02020603050405020304" pitchFamily="18" charset="0"/>
              </a:rPr>
              <a:t>What channel(s) did you use to communicate with the company?</a:t>
            </a:r>
          </a:p>
          <a:p>
            <a:pPr marL="342900" marR="0" lvl="0" indent="-342900">
              <a:lnSpc>
                <a:spcPct val="107000"/>
              </a:lnSpc>
              <a:spcBef>
                <a:spcPts val="0"/>
              </a:spcBef>
              <a:spcAft>
                <a:spcPts val="0"/>
              </a:spcAft>
              <a:buFont typeface="Calibri" panose="020F0502020204030204" pitchFamily="34" charset="0"/>
              <a:buChar char="•"/>
            </a:pPr>
            <a:r>
              <a:rPr lang="en-US" sz="2400" dirty="0">
                <a:effectLst/>
                <a:ea typeface="Calibri" panose="020F0502020204030204" pitchFamily="34" charset="0"/>
                <a:cs typeface="Times New Roman" panose="02020603050405020304" pitchFamily="18" charset="0"/>
              </a:rPr>
              <a:t>How easy was it for you to get the information you needed?</a:t>
            </a:r>
          </a:p>
          <a:p>
            <a:pPr marL="342900" marR="0" lvl="0" indent="-342900">
              <a:lnSpc>
                <a:spcPct val="107000"/>
              </a:lnSpc>
              <a:spcBef>
                <a:spcPts val="0"/>
              </a:spcBef>
              <a:spcAft>
                <a:spcPts val="0"/>
              </a:spcAft>
              <a:buFont typeface="Calibri" panose="020F0502020204030204" pitchFamily="34" charset="0"/>
              <a:buChar char="•"/>
            </a:pPr>
            <a:r>
              <a:rPr lang="en-US" sz="2400" dirty="0">
                <a:effectLst/>
                <a:ea typeface="Calibri" panose="020F0502020204030204" pitchFamily="34" charset="0"/>
                <a:cs typeface="Times New Roman" panose="02020603050405020304" pitchFamily="18" charset="0"/>
              </a:rPr>
              <a:t>How long did it take?</a:t>
            </a:r>
          </a:p>
          <a:p>
            <a:pPr marL="342900" marR="0" lvl="0" indent="-342900">
              <a:lnSpc>
                <a:spcPct val="107000"/>
              </a:lnSpc>
              <a:spcBef>
                <a:spcPts val="0"/>
              </a:spcBef>
              <a:spcAft>
                <a:spcPts val="800"/>
              </a:spcAft>
              <a:buFont typeface="Calibri" panose="020F0502020204030204" pitchFamily="34" charset="0"/>
              <a:buChar char="•"/>
            </a:pPr>
            <a:r>
              <a:rPr lang="en-US" sz="2400" dirty="0">
                <a:effectLst/>
                <a:ea typeface="Calibri" panose="020F0502020204030204" pitchFamily="34" charset="0"/>
                <a:cs typeface="Times New Roman" panose="02020603050405020304" pitchFamily="18" charset="0"/>
              </a:rPr>
              <a:t>How did the experience make you feel?</a:t>
            </a:r>
          </a:p>
          <a:p>
            <a:pPr marL="0" indent="0">
              <a:buNone/>
            </a:pPr>
            <a:endParaRPr lang="en-US" dirty="0"/>
          </a:p>
        </p:txBody>
      </p:sp>
      <p:sp>
        <p:nvSpPr>
          <p:cNvPr id="6" name="TextBox 5">
            <a:extLst>
              <a:ext uri="{FF2B5EF4-FFF2-40B4-BE49-F238E27FC236}">
                <a16:creationId xmlns:a16="http://schemas.microsoft.com/office/drawing/2014/main" id="{35370320-AFBA-4D98-B7F1-2EB105A23797}"/>
              </a:ext>
            </a:extLst>
          </p:cNvPr>
          <p:cNvSpPr txBox="1"/>
          <p:nvPr/>
        </p:nvSpPr>
        <p:spPr>
          <a:xfrm>
            <a:off x="11350752" y="0"/>
            <a:ext cx="841248" cy="369332"/>
          </a:xfrm>
          <a:prstGeom prst="rect">
            <a:avLst/>
          </a:prstGeom>
          <a:noFill/>
        </p:spPr>
        <p:txBody>
          <a:bodyPr wrap="square" rtlCol="0">
            <a:spAutoFit/>
          </a:bodyPr>
          <a:lstStyle/>
          <a:p>
            <a:pPr algn="r"/>
            <a:r>
              <a:rPr lang="en-US" dirty="0">
                <a:latin typeface="+mj-lt"/>
              </a:rPr>
              <a:t>3</a:t>
            </a:r>
          </a:p>
        </p:txBody>
      </p:sp>
    </p:spTree>
    <p:custDataLst>
      <p:tags r:id="rId1"/>
    </p:custDataLst>
    <p:extLst>
      <p:ext uri="{BB962C8B-B14F-4D97-AF65-F5344CB8AC3E}">
        <p14:creationId xmlns:p14="http://schemas.microsoft.com/office/powerpoint/2010/main" val="40295584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509E6-EEAF-4753-8CD2-FE663E2E5411}"/>
              </a:ext>
            </a:extLst>
          </p:cNvPr>
          <p:cNvSpPr>
            <a:spLocks noGrp="1"/>
          </p:cNvSpPr>
          <p:nvPr>
            <p:ph type="ctrTitle"/>
          </p:nvPr>
        </p:nvSpPr>
        <p:spPr/>
        <p:txBody>
          <a:bodyPr/>
          <a:lstStyle/>
          <a:p>
            <a:r>
              <a:rPr lang="en-US" dirty="0"/>
              <a:t>Creating Digital Customer Experiences</a:t>
            </a:r>
          </a:p>
        </p:txBody>
      </p:sp>
      <p:sp>
        <p:nvSpPr>
          <p:cNvPr id="3" name="Subtitle 2">
            <a:extLst>
              <a:ext uri="{FF2B5EF4-FFF2-40B4-BE49-F238E27FC236}">
                <a16:creationId xmlns:a16="http://schemas.microsoft.com/office/drawing/2014/main" id="{0D387D9F-D4E9-453D-B99B-2E64C584878C}"/>
              </a:ext>
            </a:extLst>
          </p:cNvPr>
          <p:cNvSpPr>
            <a:spLocks noGrp="1"/>
          </p:cNvSpPr>
          <p:nvPr>
            <p:ph type="subTitle" idx="1"/>
          </p:nvPr>
        </p:nvSpPr>
        <p:spPr/>
        <p:txBody>
          <a:bodyPr/>
          <a:lstStyle/>
          <a:p>
            <a:r>
              <a:rPr lang="en-US" dirty="0"/>
              <a:t>A Workshop</a:t>
            </a:r>
          </a:p>
        </p:txBody>
      </p:sp>
      <p:sp>
        <p:nvSpPr>
          <p:cNvPr id="4" name="TextBox 3">
            <a:extLst>
              <a:ext uri="{FF2B5EF4-FFF2-40B4-BE49-F238E27FC236}">
                <a16:creationId xmlns:a16="http://schemas.microsoft.com/office/drawing/2014/main" id="{B56D7064-1F4F-4A43-8A66-56A829A2D5B5}"/>
              </a:ext>
            </a:extLst>
          </p:cNvPr>
          <p:cNvSpPr txBox="1"/>
          <p:nvPr/>
        </p:nvSpPr>
        <p:spPr>
          <a:xfrm>
            <a:off x="928052" y="6168792"/>
            <a:ext cx="8024884" cy="276999"/>
          </a:xfrm>
          <a:prstGeom prst="rect">
            <a:avLst/>
          </a:prstGeom>
          <a:noFill/>
        </p:spPr>
        <p:txBody>
          <a:bodyPr wrap="square" rtlCol="0">
            <a:spAutoFit/>
          </a:bodyPr>
          <a:lstStyle/>
          <a:p>
            <a:r>
              <a:rPr lang="en-US" sz="1200" dirty="0"/>
              <a:t>© 2021 NICE. All Right Reserved</a:t>
            </a:r>
          </a:p>
        </p:txBody>
      </p:sp>
    </p:spTree>
    <p:custDataLst>
      <p:tags r:id="rId1"/>
    </p:custDataLst>
    <p:extLst>
      <p:ext uri="{BB962C8B-B14F-4D97-AF65-F5344CB8AC3E}">
        <p14:creationId xmlns:p14="http://schemas.microsoft.com/office/powerpoint/2010/main" val="1424029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6AFAED74-5F08-4F14-B008-C24512EDAF97}"/>
              </a:ext>
            </a:extLst>
          </p:cNvPr>
          <p:cNvSpPr>
            <a:spLocks noGrp="1"/>
          </p:cNvSpPr>
          <p:nvPr>
            <p:ph type="body" sz="half" idx="2"/>
          </p:nvPr>
        </p:nvSpPr>
        <p:spPr/>
        <p:txBody>
          <a:bodyPr/>
          <a:lstStyle/>
          <a:p>
            <a:r>
              <a:rPr lang="en-US" sz="2400" dirty="0"/>
              <a:t>The </a:t>
            </a:r>
            <a:r>
              <a:rPr lang="en-US" sz="2400" b="1" dirty="0">
                <a:solidFill>
                  <a:schemeClr val="accent2"/>
                </a:solidFill>
              </a:rPr>
              <a:t>goal</a:t>
            </a:r>
            <a:r>
              <a:rPr lang="en-US" sz="2400" dirty="0"/>
              <a:t> of this course is to take a high-level look at what digital customer experiences are all about and to identify elements to evaluate existing digital experiences or roll out new digital experiences.</a:t>
            </a:r>
          </a:p>
        </p:txBody>
      </p:sp>
      <p:sp>
        <p:nvSpPr>
          <p:cNvPr id="7" name="Title 6">
            <a:extLst>
              <a:ext uri="{FF2B5EF4-FFF2-40B4-BE49-F238E27FC236}">
                <a16:creationId xmlns:a16="http://schemas.microsoft.com/office/drawing/2014/main" id="{A842CA39-8480-4F3B-A409-CBB307802630}"/>
              </a:ext>
            </a:extLst>
          </p:cNvPr>
          <p:cNvSpPr>
            <a:spLocks noGrp="1"/>
          </p:cNvSpPr>
          <p:nvPr>
            <p:ph type="title"/>
          </p:nvPr>
        </p:nvSpPr>
        <p:spPr/>
        <p:txBody>
          <a:bodyPr/>
          <a:lstStyle/>
          <a:p>
            <a:r>
              <a:rPr lang="en-US" dirty="0"/>
              <a:t>Course Goal and Agenda</a:t>
            </a:r>
          </a:p>
        </p:txBody>
      </p:sp>
      <p:sp>
        <p:nvSpPr>
          <p:cNvPr id="3" name="Picture Placeholder 2">
            <a:extLst>
              <a:ext uri="{FF2B5EF4-FFF2-40B4-BE49-F238E27FC236}">
                <a16:creationId xmlns:a16="http://schemas.microsoft.com/office/drawing/2014/main" id="{EDA20D23-F222-4829-9D1B-E6A992528F6B}"/>
              </a:ext>
            </a:extLst>
          </p:cNvPr>
          <p:cNvSpPr>
            <a:spLocks noGrp="1"/>
          </p:cNvSpPr>
          <p:nvPr>
            <p:ph type="pic" sz="quarter" idx="13"/>
          </p:nvPr>
        </p:nvSpPr>
        <p:spPr/>
      </p:sp>
      <p:sp>
        <p:nvSpPr>
          <p:cNvPr id="10" name="TextBox 9">
            <a:extLst>
              <a:ext uri="{FF2B5EF4-FFF2-40B4-BE49-F238E27FC236}">
                <a16:creationId xmlns:a16="http://schemas.microsoft.com/office/drawing/2014/main" id="{B04EB4F6-082E-4B30-9310-B797D1B0AC22}"/>
              </a:ext>
            </a:extLst>
          </p:cNvPr>
          <p:cNvSpPr txBox="1"/>
          <p:nvPr/>
        </p:nvSpPr>
        <p:spPr>
          <a:xfrm>
            <a:off x="6172604" y="1834835"/>
            <a:ext cx="5073267" cy="3323987"/>
          </a:xfrm>
          <a:prstGeom prst="rect">
            <a:avLst/>
          </a:prstGeom>
          <a:solidFill>
            <a:schemeClr val="bg1">
              <a:lumMod val="95000"/>
            </a:schemeClr>
          </a:solidFill>
        </p:spPr>
        <p:txBody>
          <a:bodyPr wrap="square" rtlCol="0">
            <a:spAutoFit/>
          </a:bodyPr>
          <a:lstStyle/>
          <a:p>
            <a:endParaRPr lang="en-US" sz="2000" dirty="0">
              <a:sym typeface="Wingdings" panose="05000000000000000000" pitchFamily="2" charset="2"/>
            </a:endParaRPr>
          </a:p>
          <a:p>
            <a:pPr marL="804863" indent="-354013">
              <a:spcBef>
                <a:spcPts val="1200"/>
              </a:spcBef>
            </a:pPr>
            <a:r>
              <a:rPr lang="en-US" sz="2400" dirty="0">
                <a:sym typeface="Wingdings" panose="05000000000000000000" pitchFamily="2" charset="2"/>
              </a:rPr>
              <a:t> Introduction</a:t>
            </a:r>
          </a:p>
          <a:p>
            <a:pPr marL="804863" indent="-354013">
              <a:spcBef>
                <a:spcPts val="1200"/>
              </a:spcBef>
              <a:buFont typeface="Wingdings" panose="05000000000000000000" pitchFamily="2" charset="2"/>
              <a:buChar char="¡"/>
            </a:pPr>
            <a:r>
              <a:rPr lang="en-US" sz="2400" dirty="0">
                <a:sym typeface="Wingdings" panose="05000000000000000000" pitchFamily="2" charset="2"/>
              </a:rPr>
              <a:t>What is DCX?</a:t>
            </a:r>
          </a:p>
          <a:p>
            <a:pPr marL="804863" indent="-354013">
              <a:spcBef>
                <a:spcPts val="1200"/>
              </a:spcBef>
              <a:buFont typeface="Wingdings" panose="05000000000000000000" pitchFamily="2" charset="2"/>
              <a:buChar char="¡"/>
            </a:pPr>
            <a:r>
              <a:rPr lang="en-US" sz="2400" dirty="0">
                <a:sym typeface="Wingdings" panose="05000000000000000000" pitchFamily="2" charset="2"/>
              </a:rPr>
              <a:t>Effective Digital Strategies</a:t>
            </a:r>
          </a:p>
          <a:p>
            <a:pPr marL="804863" indent="-354013">
              <a:spcBef>
                <a:spcPts val="1200"/>
              </a:spcBef>
              <a:buFont typeface="Wingdings" panose="05000000000000000000" pitchFamily="2" charset="2"/>
              <a:buChar char="¡"/>
            </a:pPr>
            <a:r>
              <a:rPr lang="en-US" sz="2400" dirty="0">
                <a:sym typeface="Wingdings" panose="05000000000000000000" pitchFamily="2" charset="2"/>
              </a:rPr>
              <a:t>Training the Digital Agent</a:t>
            </a:r>
          </a:p>
          <a:p>
            <a:pPr marL="804863" indent="-354013">
              <a:spcBef>
                <a:spcPts val="1200"/>
              </a:spcBef>
              <a:buFont typeface="Wingdings" panose="05000000000000000000" pitchFamily="2" charset="2"/>
              <a:buChar char="¡"/>
            </a:pPr>
            <a:r>
              <a:rPr lang="en-US" sz="2400" dirty="0">
                <a:sym typeface="Wingdings" panose="05000000000000000000" pitchFamily="2" charset="2"/>
              </a:rPr>
              <a:t>Close</a:t>
            </a:r>
          </a:p>
          <a:p>
            <a:pPr marL="450850"/>
            <a:endParaRPr lang="en-US" sz="2000" dirty="0">
              <a:sym typeface="Wingdings" panose="05000000000000000000" pitchFamily="2" charset="2"/>
            </a:endParaRPr>
          </a:p>
        </p:txBody>
      </p:sp>
      <p:sp>
        <p:nvSpPr>
          <p:cNvPr id="11" name="TextBox 10">
            <a:extLst>
              <a:ext uri="{FF2B5EF4-FFF2-40B4-BE49-F238E27FC236}">
                <a16:creationId xmlns:a16="http://schemas.microsoft.com/office/drawing/2014/main" id="{AE69723D-4E1A-4A53-96E2-0B56BB84A941}"/>
              </a:ext>
            </a:extLst>
          </p:cNvPr>
          <p:cNvSpPr txBox="1"/>
          <p:nvPr/>
        </p:nvSpPr>
        <p:spPr>
          <a:xfrm>
            <a:off x="11350752" y="0"/>
            <a:ext cx="841248" cy="369332"/>
          </a:xfrm>
          <a:prstGeom prst="rect">
            <a:avLst/>
          </a:prstGeom>
          <a:noFill/>
        </p:spPr>
        <p:txBody>
          <a:bodyPr wrap="square" rtlCol="0">
            <a:spAutoFit/>
          </a:bodyPr>
          <a:lstStyle/>
          <a:p>
            <a:pPr algn="r"/>
            <a:r>
              <a:rPr lang="en-US" dirty="0">
                <a:latin typeface="+mj-lt"/>
              </a:rPr>
              <a:t>4</a:t>
            </a:r>
          </a:p>
        </p:txBody>
      </p:sp>
    </p:spTree>
    <p:custDataLst>
      <p:tags r:id="rId1"/>
    </p:custDataLst>
    <p:extLst>
      <p:ext uri="{BB962C8B-B14F-4D97-AF65-F5344CB8AC3E}">
        <p14:creationId xmlns:p14="http://schemas.microsoft.com/office/powerpoint/2010/main" val="36519527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Woman signing contract">
            <a:extLst>
              <a:ext uri="{FF2B5EF4-FFF2-40B4-BE49-F238E27FC236}">
                <a16:creationId xmlns:a16="http://schemas.microsoft.com/office/drawing/2014/main" id="{1E4F7D3B-48A2-48D1-A825-D96F1EE6C408}"/>
              </a:ext>
            </a:extLst>
          </p:cNvPr>
          <p:cNvPicPr>
            <a:picLocks noGrp="1" noChangeAspect="1"/>
          </p:cNvPicPr>
          <p:nvPr>
            <p:ph idx="1"/>
          </p:nvPr>
        </p:nvPicPr>
        <p:blipFill>
          <a:blip r:embed="rId4"/>
          <a:stretch>
            <a:fillRect/>
          </a:stretch>
        </p:blipFill>
        <p:spPr>
          <a:xfrm>
            <a:off x="1239373" y="1363663"/>
            <a:ext cx="7062129" cy="4706937"/>
          </a:xfrm>
        </p:spPr>
      </p:pic>
      <p:sp>
        <p:nvSpPr>
          <p:cNvPr id="6" name="Title 5">
            <a:extLst>
              <a:ext uri="{FF2B5EF4-FFF2-40B4-BE49-F238E27FC236}">
                <a16:creationId xmlns:a16="http://schemas.microsoft.com/office/drawing/2014/main" id="{4F0C8886-ED05-4616-B7D3-7B95013AA1D7}"/>
              </a:ext>
            </a:extLst>
          </p:cNvPr>
          <p:cNvSpPr>
            <a:spLocks noGrp="1"/>
          </p:cNvSpPr>
          <p:nvPr>
            <p:ph type="title"/>
          </p:nvPr>
        </p:nvSpPr>
        <p:spPr/>
        <p:txBody>
          <a:bodyPr/>
          <a:lstStyle/>
          <a:p>
            <a:r>
              <a:rPr lang="en-US" dirty="0"/>
              <a:t>Amazing Customer Experiences</a:t>
            </a:r>
          </a:p>
        </p:txBody>
      </p:sp>
      <p:sp>
        <p:nvSpPr>
          <p:cNvPr id="2" name="Slide Number Placeholder 1">
            <a:extLst>
              <a:ext uri="{FF2B5EF4-FFF2-40B4-BE49-F238E27FC236}">
                <a16:creationId xmlns:a16="http://schemas.microsoft.com/office/drawing/2014/main" id="{27A5EA32-3885-470B-9DC0-AEA41BD99824}"/>
              </a:ext>
            </a:extLst>
          </p:cNvPr>
          <p:cNvSpPr>
            <a:spLocks noGrp="1"/>
          </p:cNvSpPr>
          <p:nvPr>
            <p:ph type="sldNum" sz="quarter" idx="12"/>
          </p:nvPr>
        </p:nvSpPr>
        <p:spPr/>
        <p:txBody>
          <a:bodyPr/>
          <a:lstStyle/>
          <a:p>
            <a:fld id="{2D485021-2333-A34F-8398-6914E78E4816}" type="slidenum">
              <a:rPr lang="en-US" smtClean="0"/>
              <a:pPr/>
              <a:t>9</a:t>
            </a:fld>
            <a:endParaRPr lang="en-US" dirty="0"/>
          </a:p>
        </p:txBody>
      </p:sp>
      <p:sp>
        <p:nvSpPr>
          <p:cNvPr id="5" name="TextBox 4">
            <a:extLst>
              <a:ext uri="{FF2B5EF4-FFF2-40B4-BE49-F238E27FC236}">
                <a16:creationId xmlns:a16="http://schemas.microsoft.com/office/drawing/2014/main" id="{F589F955-DE4E-4E74-AE70-22CF0EBF87DD}"/>
              </a:ext>
            </a:extLst>
          </p:cNvPr>
          <p:cNvSpPr txBox="1"/>
          <p:nvPr/>
        </p:nvSpPr>
        <p:spPr>
          <a:xfrm>
            <a:off x="11350752" y="0"/>
            <a:ext cx="841248" cy="369332"/>
          </a:xfrm>
          <a:prstGeom prst="rect">
            <a:avLst/>
          </a:prstGeom>
          <a:noFill/>
        </p:spPr>
        <p:txBody>
          <a:bodyPr wrap="square" rtlCol="0">
            <a:spAutoFit/>
          </a:bodyPr>
          <a:lstStyle/>
          <a:p>
            <a:pPr algn="r"/>
            <a:r>
              <a:rPr lang="en-US" dirty="0">
                <a:latin typeface="+mj-lt"/>
              </a:rPr>
              <a:t>3</a:t>
            </a:r>
          </a:p>
        </p:txBody>
      </p:sp>
    </p:spTree>
    <p:custDataLst>
      <p:tags r:id="rId1"/>
    </p:custDataLst>
    <p:extLst>
      <p:ext uri="{BB962C8B-B14F-4D97-AF65-F5344CB8AC3E}">
        <p14:creationId xmlns:p14="http://schemas.microsoft.com/office/powerpoint/2010/main" val="29030798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3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NICE inContact Template">
  <a:themeElements>
    <a:clrScheme name="InContact Colors">
      <a:dk1>
        <a:srgbClr val="000000"/>
      </a:dk1>
      <a:lt1>
        <a:srgbClr val="FFFFFF"/>
      </a:lt1>
      <a:dk2>
        <a:srgbClr val="015977"/>
      </a:dk2>
      <a:lt2>
        <a:srgbClr val="E7E6E6"/>
      </a:lt2>
      <a:accent1>
        <a:srgbClr val="7D3CC8"/>
      </a:accent1>
      <a:accent2>
        <a:srgbClr val="009EDB"/>
      </a:accent2>
      <a:accent3>
        <a:srgbClr val="E7268D"/>
      </a:accent3>
      <a:accent4>
        <a:srgbClr val="000000"/>
      </a:accent4>
      <a:accent5>
        <a:srgbClr val="FFFFFF"/>
      </a:accent5>
      <a:accent6>
        <a:srgbClr val="FFFFFF"/>
      </a:accent6>
      <a:hlink>
        <a:srgbClr val="009EDB"/>
      </a:hlink>
      <a:folHlink>
        <a:srgbClr val="015977"/>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2"/>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79E1B77635B5546AE54DA0C411ABE1B" ma:contentTypeVersion="2" ma:contentTypeDescription="Create a new document." ma:contentTypeScope="" ma:versionID="f7627bd43f9c698911a8a370d8382bff">
  <xsd:schema xmlns:xsd="http://www.w3.org/2001/XMLSchema" xmlns:xs="http://www.w3.org/2001/XMLSchema" xmlns:p="http://schemas.microsoft.com/office/2006/metadata/properties" xmlns:ns2="25de40ff-79b7-4132-89d0-9d278365a2ca" targetNamespace="http://schemas.microsoft.com/office/2006/metadata/properties" ma:root="true" ma:fieldsID="4b74c4fc7755a3c771d6a27eadcc7203" ns2:_="">
    <xsd:import namespace="25de40ff-79b7-4132-89d0-9d278365a2ca"/>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de40ff-79b7-4132-89d0-9d278365a2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806E845-49A9-40CC-A818-71977AC41F46}">
  <ds:schemaRefs>
    <ds:schemaRef ds:uri="http://schemas.microsoft.com/sharepoint/v3/contenttype/forms"/>
  </ds:schemaRefs>
</ds:datastoreItem>
</file>

<file path=customXml/itemProps2.xml><?xml version="1.0" encoding="utf-8"?>
<ds:datastoreItem xmlns:ds="http://schemas.openxmlformats.org/officeDocument/2006/customXml" ds:itemID="{4E2C8E24-8BA3-44F5-A39B-81ED93A85DD0}">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6DF9C1EC-1E1F-47A9-B2AA-0EEC0F2450F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5de40ff-79b7-4132-89d0-9d278365a2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5321</TotalTime>
  <Words>5701</Words>
  <Application>Microsoft Office PowerPoint</Application>
  <PresentationFormat>Widescreen</PresentationFormat>
  <Paragraphs>455</Paragraphs>
  <Slides>39</Slides>
  <Notes>37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39</vt:i4>
      </vt:variant>
    </vt:vector>
  </HeadingPairs>
  <TitlesOfParts>
    <vt:vector size="45" baseType="lpstr">
      <vt:lpstr>Arial</vt:lpstr>
      <vt:lpstr>Arial Black</vt:lpstr>
      <vt:lpstr>Calibri</vt:lpstr>
      <vt:lpstr>Symbol</vt:lpstr>
      <vt:lpstr>Wingdings</vt:lpstr>
      <vt:lpstr>NICE inContact Template</vt:lpstr>
      <vt:lpstr>PowerPoint Presentation</vt:lpstr>
      <vt:lpstr>About the Workshop</vt:lpstr>
      <vt:lpstr>Preparing to Lead the Workshop</vt:lpstr>
      <vt:lpstr>During the Workshop</vt:lpstr>
      <vt:lpstr>Workshop Overview</vt:lpstr>
      <vt:lpstr>Welcome!</vt:lpstr>
      <vt:lpstr>Creating Digital Customer Experiences</vt:lpstr>
      <vt:lpstr>Course Goal and Agenda</vt:lpstr>
      <vt:lpstr>Amazing Customer Experiences</vt:lpstr>
      <vt:lpstr>What is Digital Customer Experience?</vt:lpstr>
      <vt:lpstr>Digital Customer Experience</vt:lpstr>
      <vt:lpstr>DCX  and  CX</vt:lpstr>
      <vt:lpstr>Fundamental Ingredients to Good DCX</vt:lpstr>
      <vt:lpstr>Why Emotion Matters</vt:lpstr>
      <vt:lpstr>Why Digital Matters</vt:lpstr>
      <vt:lpstr>Nudge Your Neighbor</vt:lpstr>
      <vt:lpstr>Effective Digital Strategies</vt:lpstr>
      <vt:lpstr>Ingredients for an Effective Digital Strategy</vt:lpstr>
      <vt:lpstr>1. Align with the overall vision and strategy for the organization</vt:lpstr>
      <vt:lpstr>2. Understand Current Customer Journeys</vt:lpstr>
      <vt:lpstr>The Importance of Omnichannel</vt:lpstr>
      <vt:lpstr>Customer Journeys</vt:lpstr>
      <vt:lpstr>Nudge Your Neighbor</vt:lpstr>
      <vt:lpstr>3. Implement the necessary technology </vt:lpstr>
      <vt:lpstr>Nudge Your Neighbor</vt:lpstr>
      <vt:lpstr>4. Train and support all staff</vt:lpstr>
      <vt:lpstr>5. Measure Success</vt:lpstr>
      <vt:lpstr>Nudge Your Neighbor</vt:lpstr>
      <vt:lpstr>Training the Digital Agent</vt:lpstr>
      <vt:lpstr>Important Elements to Customers</vt:lpstr>
      <vt:lpstr>Top Skills for DCX</vt:lpstr>
      <vt:lpstr>Onboarding New DCX Agents</vt:lpstr>
      <vt:lpstr>Nudge Your Neighbor</vt:lpstr>
      <vt:lpstr>Close</vt:lpstr>
      <vt:lpstr>What is Digital Customer Experience?</vt:lpstr>
      <vt:lpstr>Effective Digital Strategies </vt:lpstr>
      <vt:lpstr>Training the Digital Agent</vt:lpstr>
      <vt:lpstr>3 – 2 – 1 Action Plan</vt:lpstr>
      <vt:lpstr>Creating Digital Customer Experiences A training workshop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InContact Template</dc:title>
  <dc:creator>NICE inContact</dc:creator>
  <cp:lastModifiedBy>Christine Sullivan</cp:lastModifiedBy>
  <cp:revision>223</cp:revision>
  <cp:lastPrinted>2020-01-15T19:14:18Z</cp:lastPrinted>
  <dcterms:created xsi:type="dcterms:W3CDTF">2019-12-16T18:12:36Z</dcterms:created>
  <dcterms:modified xsi:type="dcterms:W3CDTF">2021-10-22T13:03:25Z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0x010100079E1B77635B5546AE54DA0C411ABE1B</vt:lpwstr>
  </property>
  <property fmtid="{D5CDD505-2E9C-101B-9397-08002B2CF9AE}" pid="3" name="ArticulateGUID">
    <vt:lpwstr>08D5E49B-EEB4-4349-97BE-7EE25DC39EDA</vt:lpwstr>
  </property>
  <property fmtid="{D5CDD505-2E9C-101B-9397-08002B2CF9AE}" pid="4" name="ArticulatePath">
    <vt:lpwstr>https://d.docs.live.net/535360ecb57dc3c2/Documents/Clients/HarringtonConsulting/NICE/Basic NICE inContact 2020 PPT Template</vt:lpwstr>
  </property>
</Properties>
</file>